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1" r:id="rId5"/>
    <p:sldId id="258" r:id="rId6"/>
    <p:sldId id="262" r:id="rId7"/>
    <p:sldId id="263" r:id="rId8"/>
    <p:sldId id="265" r:id="rId9"/>
    <p:sldId id="266" r:id="rId10"/>
    <p:sldId id="268"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D60093"/>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09A32F43-A2DC-4A90-824D-5231F2B7BD20}"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292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9A32F43-A2DC-4A90-824D-5231F2B7BD20}"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180452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9A32F43-A2DC-4A90-824D-5231F2B7BD20}"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1352004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9A32F43-A2DC-4A90-824D-5231F2B7BD20}"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587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A32F43-A2DC-4A90-824D-5231F2B7BD20}" type="datetimeFigureOut">
              <a:rPr lang="ar-EG" smtClean="0"/>
              <a:t>25/07/1441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465418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09A32F43-A2DC-4A90-824D-5231F2B7BD20}" type="datetimeFigureOut">
              <a:rPr lang="ar-EG" smtClean="0"/>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393328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09A32F43-A2DC-4A90-824D-5231F2B7BD20}" type="datetimeFigureOut">
              <a:rPr lang="ar-EG" smtClean="0"/>
              <a:t>25/07/1441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1892147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09A32F43-A2DC-4A90-824D-5231F2B7BD20}" type="datetimeFigureOut">
              <a:rPr lang="ar-EG" smtClean="0"/>
              <a:t>25/07/1441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55939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32F43-A2DC-4A90-824D-5231F2B7BD20}" type="datetimeFigureOut">
              <a:rPr lang="ar-EG" smtClean="0"/>
              <a:t>25/07/1441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114141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32F43-A2DC-4A90-824D-5231F2B7BD20}" type="datetimeFigureOut">
              <a:rPr lang="ar-EG" smtClean="0"/>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3134282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32F43-A2DC-4A90-824D-5231F2B7BD20}" type="datetimeFigureOut">
              <a:rPr lang="ar-EG" smtClean="0"/>
              <a:t>25/07/1441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89EE400-85FC-4B5B-8967-688592AE6969}" type="slidenum">
              <a:rPr lang="ar-EG" smtClean="0"/>
              <a:t>‹#›</a:t>
            </a:fld>
            <a:endParaRPr lang="ar-EG"/>
          </a:p>
        </p:txBody>
      </p:sp>
    </p:spTree>
    <p:extLst>
      <p:ext uri="{BB962C8B-B14F-4D97-AF65-F5344CB8AC3E}">
        <p14:creationId xmlns:p14="http://schemas.microsoft.com/office/powerpoint/2010/main" val="1996909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9A32F43-A2DC-4A90-824D-5231F2B7BD20}" type="datetimeFigureOut">
              <a:rPr lang="ar-EG" smtClean="0"/>
              <a:t>25/07/1441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89EE400-85FC-4B5B-8967-688592AE6969}" type="slidenum">
              <a:rPr lang="ar-EG" smtClean="0"/>
              <a:t>‹#›</a:t>
            </a:fld>
            <a:endParaRPr lang="ar-EG"/>
          </a:p>
        </p:txBody>
      </p:sp>
    </p:spTree>
    <p:extLst>
      <p:ext uri="{BB962C8B-B14F-4D97-AF65-F5344CB8AC3E}">
        <p14:creationId xmlns:p14="http://schemas.microsoft.com/office/powerpoint/2010/main" val="2710705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71600" y="312754"/>
            <a:ext cx="7344816" cy="5996566"/>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ar-EG" sz="2800" b="1" dirty="0" smtClean="0">
              <a:latin typeface="Arial Unicode MS" pitchFamily="34" charset="-128"/>
              <a:ea typeface="Arial Unicode MS" pitchFamily="34" charset="-128"/>
              <a:cs typeface="Arial Unicode MS" pitchFamily="34" charset="-128"/>
            </a:endParaRPr>
          </a:p>
          <a:p>
            <a:pPr algn="ctr">
              <a:spcBef>
                <a:spcPts val="1200"/>
              </a:spcBef>
            </a:pPr>
            <a:endParaRPr lang="ar-EG" sz="3600" b="1" dirty="0" smtClean="0">
              <a:solidFill>
                <a:srgbClr val="FF0000"/>
              </a:solidFill>
              <a:latin typeface="Arial Unicode MS" pitchFamily="34" charset="-128"/>
              <a:ea typeface="Arial Unicode MS" pitchFamily="34" charset="-128"/>
              <a:cs typeface="Arial Unicode MS" pitchFamily="34" charset="-128"/>
            </a:endParaRPr>
          </a:p>
          <a:p>
            <a:pPr algn="ctr">
              <a:spcBef>
                <a:spcPts val="1200"/>
              </a:spcBef>
            </a:pPr>
            <a:r>
              <a:rPr lang="ar-EG" sz="3600" b="1" dirty="0" smtClean="0">
                <a:solidFill>
                  <a:srgbClr val="FF0000"/>
                </a:solidFill>
                <a:latin typeface="Arial Unicode MS" pitchFamily="34" charset="-128"/>
                <a:ea typeface="Arial Unicode MS" pitchFamily="34" charset="-128"/>
                <a:cs typeface="Arial Unicode MS" pitchFamily="34" charset="-128"/>
              </a:rPr>
              <a:t>محــاضـرة </a:t>
            </a:r>
          </a:p>
          <a:p>
            <a:pPr algn="ctr">
              <a:spcBef>
                <a:spcPts val="1200"/>
              </a:spcBef>
            </a:pPr>
            <a:r>
              <a:rPr lang="ar-EG" sz="3600" b="1" u="sng" dirty="0" smtClean="0">
                <a:solidFill>
                  <a:srgbClr val="D60093"/>
                </a:solidFill>
                <a:latin typeface="Arial Unicode MS" pitchFamily="34" charset="-128"/>
                <a:ea typeface="Arial Unicode MS" pitchFamily="34" charset="-128"/>
                <a:cs typeface="Arial Unicode MS" pitchFamily="34" charset="-128"/>
              </a:rPr>
              <a:t>فئة </a:t>
            </a:r>
            <a:r>
              <a:rPr lang="ar-EG" sz="3600" b="1" u="sng" dirty="0">
                <a:solidFill>
                  <a:srgbClr val="D60093"/>
                </a:solidFill>
                <a:latin typeface="Arial Unicode MS" pitchFamily="34" charset="-128"/>
                <a:ea typeface="Arial Unicode MS" pitchFamily="34" charset="-128"/>
                <a:cs typeface="Arial Unicode MS" pitchFamily="34" charset="-128"/>
              </a:rPr>
              <a:t>المعاقين عقلياً</a:t>
            </a:r>
          </a:p>
          <a:p>
            <a:pPr algn="ctr">
              <a:spcBef>
                <a:spcPts val="1200"/>
              </a:spcBef>
            </a:pPr>
            <a:r>
              <a:rPr lang="ar-EG" sz="3600" b="1" u="sng" dirty="0">
                <a:solidFill>
                  <a:srgbClr val="0000CC"/>
                </a:solidFill>
                <a:latin typeface="Arial Unicode MS" pitchFamily="34" charset="-128"/>
                <a:ea typeface="Arial Unicode MS" pitchFamily="34" charset="-128"/>
                <a:cs typeface="Arial Unicode MS" pitchFamily="34" charset="-128"/>
              </a:rPr>
              <a:t>لطلاب الفرقة الرابعة ـ تعليم </a:t>
            </a:r>
            <a:r>
              <a:rPr lang="ar-EG" sz="3600" b="1" u="sng" dirty="0" smtClean="0">
                <a:solidFill>
                  <a:srgbClr val="0000CC"/>
                </a:solidFill>
                <a:latin typeface="Arial Unicode MS" pitchFamily="34" charset="-128"/>
                <a:ea typeface="Arial Unicode MS" pitchFamily="34" charset="-128"/>
                <a:cs typeface="Arial Unicode MS" pitchFamily="34" charset="-128"/>
              </a:rPr>
              <a:t>أساسي</a:t>
            </a:r>
          </a:p>
          <a:p>
            <a:pPr algn="ctr">
              <a:spcBef>
                <a:spcPts val="1200"/>
              </a:spcBef>
            </a:pPr>
            <a:r>
              <a:rPr lang="ar-EG" sz="3600" b="1" u="sng" dirty="0" smtClean="0">
                <a:solidFill>
                  <a:srgbClr val="FF0000"/>
                </a:solidFill>
                <a:latin typeface="Arial Unicode MS" pitchFamily="34" charset="-128"/>
                <a:ea typeface="Arial Unicode MS" pitchFamily="34" charset="-128"/>
                <a:cs typeface="Arial Unicode MS" pitchFamily="34" charset="-128"/>
              </a:rPr>
              <a:t>( شعبة العلوم )</a:t>
            </a:r>
            <a:endParaRPr lang="ar-EG" sz="3600" b="1" u="sng" dirty="0">
              <a:solidFill>
                <a:srgbClr val="FF0000"/>
              </a:solidFill>
              <a:latin typeface="Arial Unicode MS" pitchFamily="34" charset="-128"/>
              <a:ea typeface="Arial Unicode MS" pitchFamily="34" charset="-128"/>
              <a:cs typeface="Arial Unicode MS" pitchFamily="34" charset="-128"/>
            </a:endParaRPr>
          </a:p>
          <a:p>
            <a:pPr algn="ctr">
              <a:spcBef>
                <a:spcPts val="1200"/>
              </a:spcBef>
            </a:pPr>
            <a:r>
              <a:rPr lang="ar-EG" sz="3600" b="1" dirty="0" smtClean="0">
                <a:latin typeface="Arial Unicode MS" pitchFamily="34" charset="-128"/>
                <a:ea typeface="Arial Unicode MS" pitchFamily="34" charset="-128"/>
                <a:cs typeface="Arial Unicode MS" pitchFamily="34" charset="-128"/>
              </a:rPr>
              <a:t>يوم  الإثنين  16 / 3 / 2020 </a:t>
            </a:r>
          </a:p>
          <a:p>
            <a:pPr algn="ctr">
              <a:lnSpc>
                <a:spcPct val="200000"/>
              </a:lnSpc>
            </a:pPr>
            <a:r>
              <a:rPr lang="ar-EG" sz="3600" b="1" dirty="0" smtClean="0">
                <a:solidFill>
                  <a:srgbClr val="002060"/>
                </a:solidFill>
                <a:latin typeface="Arial Unicode MS" pitchFamily="34" charset="-128"/>
                <a:ea typeface="Arial Unicode MS" pitchFamily="34" charset="-128"/>
                <a:cs typeface="Arial Unicode MS" pitchFamily="34" charset="-128"/>
              </a:rPr>
              <a:t>إعــــداد</a:t>
            </a:r>
          </a:p>
          <a:p>
            <a:pPr algn="ctr">
              <a:lnSpc>
                <a:spcPct val="200000"/>
              </a:lnSpc>
            </a:pPr>
            <a:r>
              <a:rPr lang="ar-EG" sz="3600" b="1" dirty="0">
                <a:latin typeface="Arial Unicode MS" pitchFamily="34" charset="-128"/>
                <a:ea typeface="Arial Unicode MS" pitchFamily="34" charset="-128"/>
                <a:cs typeface="Arial Unicode MS" pitchFamily="34" charset="-128"/>
              </a:rPr>
              <a:t>أ.د / إبراهيم عبدالعزيز البعلي</a:t>
            </a:r>
            <a:r>
              <a:rPr lang="ar-EG" sz="3600" b="1" u="sng" dirty="0" smtClean="0">
                <a:solidFill>
                  <a:srgbClr val="D60093"/>
                </a:solidFill>
                <a:latin typeface="Arial Unicode MS" pitchFamily="34" charset="-128"/>
                <a:ea typeface="Arial Unicode MS" pitchFamily="34" charset="-128"/>
                <a:cs typeface="Arial Unicode MS" pitchFamily="34" charset="-128"/>
              </a:rPr>
              <a:t/>
            </a:r>
            <a:br>
              <a:rPr lang="ar-EG" sz="3600" b="1" u="sng" dirty="0" smtClean="0">
                <a:solidFill>
                  <a:srgbClr val="D60093"/>
                </a:solidFill>
                <a:latin typeface="Arial Unicode MS" pitchFamily="34" charset="-128"/>
                <a:ea typeface="Arial Unicode MS" pitchFamily="34" charset="-128"/>
                <a:cs typeface="Arial Unicode MS" pitchFamily="34" charset="-128"/>
              </a:rPr>
            </a:br>
            <a:endParaRPr lang="ar-EG" sz="3600" b="1" u="sng" dirty="0">
              <a:solidFill>
                <a:srgbClr val="D60093"/>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4122326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87624" y="116632"/>
            <a:ext cx="6624736" cy="792088"/>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ar-EG" sz="4000" b="1" dirty="0">
                <a:solidFill>
                  <a:srgbClr val="0000CC"/>
                </a:solidFill>
              </a:rPr>
              <a:t>صفات معلم العلوم للمعاقين عقليا</a:t>
            </a:r>
          </a:p>
        </p:txBody>
      </p:sp>
      <p:sp>
        <p:nvSpPr>
          <p:cNvPr id="5" name="Down Arrow Callout 4"/>
          <p:cNvSpPr/>
          <p:nvPr/>
        </p:nvSpPr>
        <p:spPr>
          <a:xfrm>
            <a:off x="323528" y="1052735"/>
            <a:ext cx="8424936" cy="1224137"/>
          </a:xfrm>
          <a:prstGeom prst="downArrowCallout">
            <a:avLst/>
          </a:prstGeom>
          <a:ln>
            <a:solidFill>
              <a:srgbClr val="0000CC"/>
            </a:solidFill>
          </a:ln>
        </p:spPr>
        <p:style>
          <a:lnRef idx="1">
            <a:schemeClr val="accent5"/>
          </a:lnRef>
          <a:fillRef idx="2">
            <a:schemeClr val="accent5"/>
          </a:fillRef>
          <a:effectRef idx="1">
            <a:schemeClr val="accent5"/>
          </a:effectRef>
          <a:fontRef idx="minor">
            <a:schemeClr val="dk1"/>
          </a:fontRef>
        </p:style>
        <p:txBody>
          <a:bodyPr rtlCol="1" anchor="ctr"/>
          <a:lstStyle/>
          <a:p>
            <a:pPr algn="ctr"/>
            <a:endParaRPr lang="ar-EG" sz="2400" b="1" dirty="0" smtClean="0"/>
          </a:p>
          <a:p>
            <a:pPr algn="ctr"/>
            <a:endParaRPr lang="ar-EG" sz="2400" b="1" dirty="0"/>
          </a:p>
          <a:p>
            <a:pPr algn="ctr"/>
            <a:r>
              <a:rPr lang="ar-EG" sz="2400" b="1" dirty="0" smtClean="0">
                <a:solidFill>
                  <a:srgbClr val="C00000"/>
                </a:solidFill>
              </a:rPr>
              <a:t>ينبغي أن يتصف </a:t>
            </a:r>
            <a:r>
              <a:rPr lang="ar-EG" sz="2400" b="1" dirty="0">
                <a:solidFill>
                  <a:srgbClr val="C00000"/>
                </a:solidFill>
              </a:rPr>
              <a:t>معلم العلوم للمعاقين عقليا بعدة خصائص وصفات شخصية، ومهنية تساعده على إنجاز عمله في تعليم هذه الفئة، وتتمثل هذه الصفات فيما يلي</a:t>
            </a:r>
            <a:r>
              <a:rPr lang="ar-EG" sz="2400" b="1" dirty="0" smtClean="0">
                <a:solidFill>
                  <a:srgbClr val="C00000"/>
                </a:solidFill>
              </a:rPr>
              <a:t>:</a:t>
            </a:r>
          </a:p>
          <a:p>
            <a:pPr algn="ctr"/>
            <a:endParaRPr lang="en-US" sz="2400" b="1" dirty="0"/>
          </a:p>
          <a:p>
            <a:pPr algn="ctr"/>
            <a:endParaRPr lang="ar-EG" sz="2400" b="1" dirty="0"/>
          </a:p>
        </p:txBody>
      </p:sp>
      <p:sp>
        <p:nvSpPr>
          <p:cNvPr id="8" name="Right Bracket 7"/>
          <p:cNvSpPr/>
          <p:nvPr/>
        </p:nvSpPr>
        <p:spPr>
          <a:xfrm rot="16200000">
            <a:off x="4387086" y="157531"/>
            <a:ext cx="318208" cy="4556891"/>
          </a:xfrm>
          <a:prstGeom prst="rightBracket">
            <a:avLst/>
          </a:prstGeom>
          <a:ln>
            <a:solidFill>
              <a:srgbClr val="D60093"/>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10" name="Rounded Rectangle 9"/>
          <p:cNvSpPr/>
          <p:nvPr/>
        </p:nvSpPr>
        <p:spPr>
          <a:xfrm>
            <a:off x="4716016" y="3471065"/>
            <a:ext cx="3816424"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a:t>1- الذكاء المرتفع</a:t>
            </a:r>
          </a:p>
        </p:txBody>
      </p:sp>
      <p:sp>
        <p:nvSpPr>
          <p:cNvPr id="12" name="Rounded Rectangle 11"/>
          <p:cNvSpPr/>
          <p:nvPr/>
        </p:nvSpPr>
        <p:spPr>
          <a:xfrm>
            <a:off x="4716016" y="4047129"/>
            <a:ext cx="3816424"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2- </a:t>
            </a:r>
            <a:r>
              <a:rPr lang="ar-EG" b="1" dirty="0"/>
              <a:t>الشخصية المتزنة </a:t>
            </a:r>
          </a:p>
        </p:txBody>
      </p:sp>
      <p:sp>
        <p:nvSpPr>
          <p:cNvPr id="13" name="Rounded Rectangle 12"/>
          <p:cNvSpPr/>
          <p:nvPr/>
        </p:nvSpPr>
        <p:spPr>
          <a:xfrm>
            <a:off x="4716016" y="4623193"/>
            <a:ext cx="3840810"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a:t>3- المهارات العلمية والعملية في هذا المجال</a:t>
            </a:r>
          </a:p>
        </p:txBody>
      </p:sp>
      <p:sp>
        <p:nvSpPr>
          <p:cNvPr id="14" name="Rounded Rectangle 13"/>
          <p:cNvSpPr/>
          <p:nvPr/>
        </p:nvSpPr>
        <p:spPr>
          <a:xfrm>
            <a:off x="4716016" y="5199257"/>
            <a:ext cx="3816424"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a:t>4- حب العمل في هذا المجال والرضا عنها </a:t>
            </a:r>
            <a:r>
              <a:rPr lang="ar-EG" dirty="0" smtClean="0"/>
              <a:t>.</a:t>
            </a:r>
            <a:endParaRPr lang="ar-EG" b="1" dirty="0"/>
          </a:p>
        </p:txBody>
      </p:sp>
      <p:sp>
        <p:nvSpPr>
          <p:cNvPr id="17" name="Rounded Rectangle 16"/>
          <p:cNvSpPr/>
          <p:nvPr/>
        </p:nvSpPr>
        <p:spPr>
          <a:xfrm>
            <a:off x="107504" y="3471065"/>
            <a:ext cx="4320480"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1- </a:t>
            </a:r>
            <a:r>
              <a:rPr lang="ar-EG" b="1" dirty="0"/>
              <a:t>مراعاة الفروق الفردية بين الأطفال المعاقين عقليا </a:t>
            </a:r>
          </a:p>
        </p:txBody>
      </p:sp>
      <p:sp>
        <p:nvSpPr>
          <p:cNvPr id="18" name="Rounded Rectangle 17"/>
          <p:cNvSpPr/>
          <p:nvPr/>
        </p:nvSpPr>
        <p:spPr>
          <a:xfrm>
            <a:off x="107504" y="4005064"/>
            <a:ext cx="4320480"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a:t>2- </a:t>
            </a:r>
            <a:r>
              <a:rPr lang="ar-EG" b="1" dirty="0" smtClean="0"/>
              <a:t>التعرف </a:t>
            </a:r>
            <a:r>
              <a:rPr lang="ar-EG" b="1" dirty="0"/>
              <a:t>على نواحي القوة والضعف لديهم</a:t>
            </a:r>
          </a:p>
        </p:txBody>
      </p:sp>
      <p:sp>
        <p:nvSpPr>
          <p:cNvPr id="19" name="Rounded Rectangle 18"/>
          <p:cNvSpPr/>
          <p:nvPr/>
        </p:nvSpPr>
        <p:spPr>
          <a:xfrm>
            <a:off x="107504" y="4581128"/>
            <a:ext cx="4320480"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3- </a:t>
            </a:r>
            <a:r>
              <a:rPr lang="ar-EG" b="1" dirty="0"/>
              <a:t>معرفة طرق التوجيه والإرشاد لوالدي المعاقين </a:t>
            </a:r>
          </a:p>
        </p:txBody>
      </p:sp>
      <p:sp>
        <p:nvSpPr>
          <p:cNvPr id="20" name="Rounded Rectangle 19"/>
          <p:cNvSpPr/>
          <p:nvPr/>
        </p:nvSpPr>
        <p:spPr>
          <a:xfrm>
            <a:off x="107504" y="5703313"/>
            <a:ext cx="4320480"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5- </a:t>
            </a:r>
            <a:r>
              <a:rPr lang="ar-EG" b="1" dirty="0"/>
              <a:t>تصحيح عيوب النطق والكلام للتلاميذ المعاقين عقليا</a:t>
            </a:r>
          </a:p>
        </p:txBody>
      </p:sp>
      <p:sp>
        <p:nvSpPr>
          <p:cNvPr id="21" name="Rounded Rectangle 20"/>
          <p:cNvSpPr/>
          <p:nvPr/>
        </p:nvSpPr>
        <p:spPr>
          <a:xfrm>
            <a:off x="107504" y="5157192"/>
            <a:ext cx="4320480"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4- </a:t>
            </a:r>
            <a:r>
              <a:rPr lang="ar-EG" b="1" dirty="0"/>
              <a:t>التعاون مع الغير من الأخصائيين العاملين بالمدرسة </a:t>
            </a:r>
          </a:p>
        </p:txBody>
      </p:sp>
      <p:sp>
        <p:nvSpPr>
          <p:cNvPr id="22" name="Rounded Rectangle 21"/>
          <p:cNvSpPr/>
          <p:nvPr/>
        </p:nvSpPr>
        <p:spPr>
          <a:xfrm>
            <a:off x="107504" y="6279377"/>
            <a:ext cx="4320480"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6- </a:t>
            </a:r>
            <a:r>
              <a:rPr lang="ar-EG" b="1" dirty="0"/>
              <a:t>ابتكار مواقف علمية داخل المدرسة</a:t>
            </a:r>
          </a:p>
        </p:txBody>
      </p:sp>
      <p:sp>
        <p:nvSpPr>
          <p:cNvPr id="3" name="Down Arrow Callout 2"/>
          <p:cNvSpPr/>
          <p:nvPr/>
        </p:nvSpPr>
        <p:spPr>
          <a:xfrm>
            <a:off x="5595198" y="2564904"/>
            <a:ext cx="2505194" cy="891073"/>
          </a:xfrm>
          <a:prstGeom prst="downArrowCallout">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ar-EG" sz="2800" b="1" dirty="0" smtClean="0">
                <a:solidFill>
                  <a:schemeClr val="tx1"/>
                </a:solidFill>
              </a:rPr>
              <a:t>صفات شخصية</a:t>
            </a:r>
            <a:endParaRPr lang="ar-EG" sz="2800" dirty="0">
              <a:solidFill>
                <a:schemeClr val="tx1"/>
              </a:solidFill>
            </a:endParaRPr>
          </a:p>
        </p:txBody>
      </p:sp>
      <p:sp>
        <p:nvSpPr>
          <p:cNvPr id="24" name="Down Arrow Callout 23"/>
          <p:cNvSpPr/>
          <p:nvPr/>
        </p:nvSpPr>
        <p:spPr>
          <a:xfrm>
            <a:off x="971735" y="2564903"/>
            <a:ext cx="2505194" cy="891073"/>
          </a:xfrm>
          <a:prstGeom prst="downArrowCallout">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ar-EG" sz="2800" b="1" dirty="0">
                <a:solidFill>
                  <a:schemeClr val="tx1"/>
                </a:solidFill>
              </a:rPr>
              <a:t>صفات مهنية</a:t>
            </a:r>
          </a:p>
        </p:txBody>
      </p:sp>
    </p:spTree>
    <p:extLst>
      <p:ext uri="{BB962C8B-B14F-4D97-AF65-F5344CB8AC3E}">
        <p14:creationId xmlns:p14="http://schemas.microsoft.com/office/powerpoint/2010/main" val="2273380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67744" y="260648"/>
            <a:ext cx="4752528" cy="936104"/>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EG" sz="2800" b="1" dirty="0" smtClean="0">
              <a:latin typeface="Arial Unicode MS" pitchFamily="34" charset="-128"/>
              <a:ea typeface="Arial Unicode MS" pitchFamily="34" charset="-128"/>
              <a:cs typeface="Arial Unicode MS" pitchFamily="34" charset="-128"/>
            </a:endParaRPr>
          </a:p>
          <a:p>
            <a:pPr algn="ctr">
              <a:spcBef>
                <a:spcPts val="1200"/>
              </a:spcBef>
            </a:pPr>
            <a:endParaRPr lang="ar-EG" sz="3600" b="1" dirty="0" smtClean="0">
              <a:latin typeface="Arial Unicode MS" pitchFamily="34" charset="-128"/>
              <a:ea typeface="Arial Unicode MS" pitchFamily="34" charset="-128"/>
              <a:cs typeface="Arial Unicode MS" pitchFamily="34" charset="-128"/>
            </a:endParaRPr>
          </a:p>
          <a:p>
            <a:pPr algn="ctr">
              <a:lnSpc>
                <a:spcPct val="300000"/>
              </a:lnSpc>
            </a:pPr>
            <a:r>
              <a:rPr lang="ar-EG" sz="3600" b="1" dirty="0" smtClean="0">
                <a:solidFill>
                  <a:srgbClr val="002060"/>
                </a:solidFill>
                <a:latin typeface="Arial Unicode MS" pitchFamily="34" charset="-128"/>
                <a:ea typeface="Arial Unicode MS" pitchFamily="34" charset="-128"/>
                <a:cs typeface="Arial Unicode MS" pitchFamily="34" charset="-128"/>
              </a:rPr>
              <a:t>تابع </a:t>
            </a:r>
            <a:r>
              <a:rPr lang="ar-EG" sz="3600" b="1" dirty="0">
                <a:solidFill>
                  <a:srgbClr val="002060"/>
                </a:solidFill>
                <a:latin typeface="Arial Unicode MS" pitchFamily="34" charset="-128"/>
                <a:ea typeface="Arial Unicode MS" pitchFamily="34" charset="-128"/>
                <a:cs typeface="Arial Unicode MS" pitchFamily="34" charset="-128"/>
              </a:rPr>
              <a:t>فئة المعاقين </a:t>
            </a:r>
            <a:r>
              <a:rPr lang="ar-EG" sz="3600" b="1" dirty="0" smtClean="0">
                <a:solidFill>
                  <a:srgbClr val="002060"/>
                </a:solidFill>
                <a:latin typeface="Arial Unicode MS" pitchFamily="34" charset="-128"/>
                <a:ea typeface="Arial Unicode MS" pitchFamily="34" charset="-128"/>
                <a:cs typeface="Arial Unicode MS" pitchFamily="34" charset="-128"/>
              </a:rPr>
              <a:t>عقلياً</a:t>
            </a:r>
            <a:br>
              <a:rPr lang="ar-EG" sz="3600" b="1" dirty="0" smtClean="0">
                <a:solidFill>
                  <a:srgbClr val="002060"/>
                </a:solidFill>
                <a:latin typeface="Arial Unicode MS" pitchFamily="34" charset="-128"/>
                <a:ea typeface="Arial Unicode MS" pitchFamily="34" charset="-128"/>
                <a:cs typeface="Arial Unicode MS" pitchFamily="34" charset="-128"/>
              </a:rPr>
            </a:br>
            <a:endParaRPr lang="ar-EG" sz="3600" b="1" dirty="0">
              <a:solidFill>
                <a:srgbClr val="002060"/>
              </a:solidFill>
              <a:latin typeface="Arial Unicode MS" pitchFamily="34" charset="-128"/>
              <a:ea typeface="Arial Unicode MS" pitchFamily="34" charset="-128"/>
              <a:cs typeface="Arial Unicode MS" pitchFamily="34" charset="-128"/>
            </a:endParaRPr>
          </a:p>
        </p:txBody>
      </p:sp>
      <p:sp>
        <p:nvSpPr>
          <p:cNvPr id="5" name="Right Brace 4"/>
          <p:cNvSpPr/>
          <p:nvPr/>
        </p:nvSpPr>
        <p:spPr>
          <a:xfrm rot="16200000">
            <a:off x="4193867" y="-2025515"/>
            <a:ext cx="828274" cy="7272808"/>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19" name="Down Arrow 18"/>
          <p:cNvSpPr/>
          <p:nvPr/>
        </p:nvSpPr>
        <p:spPr>
          <a:xfrm>
            <a:off x="8172400" y="1628800"/>
            <a:ext cx="216024" cy="4589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21" name="Down Arrow 20"/>
          <p:cNvSpPr/>
          <p:nvPr/>
        </p:nvSpPr>
        <p:spPr>
          <a:xfrm>
            <a:off x="863588" y="1628800"/>
            <a:ext cx="216024" cy="4589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22" name="Down Arrow 21"/>
          <p:cNvSpPr/>
          <p:nvPr/>
        </p:nvSpPr>
        <p:spPr>
          <a:xfrm>
            <a:off x="2699792" y="1628800"/>
            <a:ext cx="216024" cy="4589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24" name="Down Arrow 23"/>
          <p:cNvSpPr/>
          <p:nvPr/>
        </p:nvSpPr>
        <p:spPr>
          <a:xfrm>
            <a:off x="4499992" y="1610889"/>
            <a:ext cx="216024" cy="45891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25" name="Down Arrow 24"/>
          <p:cNvSpPr/>
          <p:nvPr/>
        </p:nvSpPr>
        <p:spPr>
          <a:xfrm>
            <a:off x="6372200" y="1628800"/>
            <a:ext cx="216024" cy="458915"/>
          </a:xfrm>
          <a:prstGeom prst="downArrow">
            <a:avLst/>
          </a:prstGeom>
        </p:spPr>
        <p:style>
          <a:lnRef idx="1">
            <a:schemeClr val="dk1"/>
          </a:lnRef>
          <a:fillRef idx="3">
            <a:schemeClr val="dk1"/>
          </a:fillRef>
          <a:effectRef idx="2">
            <a:schemeClr val="dk1"/>
          </a:effectRef>
          <a:fontRef idx="minor">
            <a:schemeClr val="lt1"/>
          </a:fontRef>
        </p:style>
        <p:txBody>
          <a:bodyPr rtlCol="1" anchor="ctr"/>
          <a:lstStyle/>
          <a:p>
            <a:pPr algn="ctr"/>
            <a:endParaRPr lang="ar-EG"/>
          </a:p>
        </p:txBody>
      </p:sp>
      <p:sp>
        <p:nvSpPr>
          <p:cNvPr id="26" name="Rounded Rectangle 25"/>
          <p:cNvSpPr/>
          <p:nvPr/>
        </p:nvSpPr>
        <p:spPr>
          <a:xfrm>
            <a:off x="7668344" y="2132856"/>
            <a:ext cx="1152128" cy="1800200"/>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EG" sz="2400" b="1" dirty="0">
                <a:solidFill>
                  <a:srgbClr val="C00000"/>
                </a:solidFill>
              </a:rPr>
              <a:t>البرامج التعليمية للمعاقين عقليا</a:t>
            </a:r>
            <a:endParaRPr lang="ar-EG" sz="2400" dirty="0">
              <a:solidFill>
                <a:srgbClr val="C00000"/>
              </a:solidFill>
            </a:endParaRPr>
          </a:p>
        </p:txBody>
      </p:sp>
      <p:sp>
        <p:nvSpPr>
          <p:cNvPr id="27" name="Rounded Rectangle 26"/>
          <p:cNvSpPr/>
          <p:nvPr/>
        </p:nvSpPr>
        <p:spPr>
          <a:xfrm>
            <a:off x="5868144" y="2132856"/>
            <a:ext cx="1296144" cy="1800200"/>
          </a:xfrm>
          <a:prstGeom prst="round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ar-EG" sz="2400" b="1" dirty="0">
                <a:solidFill>
                  <a:srgbClr val="C00000"/>
                </a:solidFill>
              </a:rPr>
              <a:t>تصميم الأنشطة الخاصة </a:t>
            </a:r>
            <a:r>
              <a:rPr lang="ar-EG" sz="2400" b="1" dirty="0" smtClean="0">
                <a:solidFill>
                  <a:srgbClr val="C00000"/>
                </a:solidFill>
              </a:rPr>
              <a:t>بالمعاقين </a:t>
            </a:r>
            <a:r>
              <a:rPr lang="ar-EG" sz="2400" b="1" dirty="0">
                <a:solidFill>
                  <a:srgbClr val="C00000"/>
                </a:solidFill>
              </a:rPr>
              <a:t>عقليا</a:t>
            </a:r>
            <a:endParaRPr lang="ar-EG" sz="2400" dirty="0">
              <a:solidFill>
                <a:srgbClr val="C00000"/>
              </a:solidFill>
            </a:endParaRPr>
          </a:p>
        </p:txBody>
      </p:sp>
      <p:sp>
        <p:nvSpPr>
          <p:cNvPr id="29" name="Rounded Rectangle 28"/>
          <p:cNvSpPr/>
          <p:nvPr/>
        </p:nvSpPr>
        <p:spPr>
          <a:xfrm>
            <a:off x="323528" y="2132856"/>
            <a:ext cx="1404156" cy="1800200"/>
          </a:xfrm>
          <a:prstGeom prst="round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ar-EG" sz="2400" b="1" dirty="0">
                <a:solidFill>
                  <a:srgbClr val="C00000"/>
                </a:solidFill>
              </a:rPr>
              <a:t>صفات معلم العلوم للمعاقين عقليا</a:t>
            </a:r>
            <a:endParaRPr lang="ar-EG" sz="2400" dirty="0">
              <a:solidFill>
                <a:srgbClr val="C00000"/>
              </a:solidFill>
            </a:endParaRPr>
          </a:p>
        </p:txBody>
      </p:sp>
      <p:sp>
        <p:nvSpPr>
          <p:cNvPr id="30" name="Rounded Rectangle 29"/>
          <p:cNvSpPr/>
          <p:nvPr/>
        </p:nvSpPr>
        <p:spPr>
          <a:xfrm>
            <a:off x="2195736" y="2139368"/>
            <a:ext cx="1224136" cy="1793687"/>
          </a:xfrm>
          <a:prstGeom prst="round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ar-EG" sz="2400" b="1" dirty="0">
                <a:solidFill>
                  <a:srgbClr val="C00000"/>
                </a:solidFill>
              </a:rPr>
              <a:t>أساليب تعليم </a:t>
            </a:r>
            <a:r>
              <a:rPr lang="ar-EG" sz="2400" b="1" dirty="0" smtClean="0">
                <a:solidFill>
                  <a:srgbClr val="C00000"/>
                </a:solidFill>
              </a:rPr>
              <a:t>المعاقين </a:t>
            </a:r>
            <a:r>
              <a:rPr lang="ar-EG" sz="2400" b="1" dirty="0">
                <a:solidFill>
                  <a:srgbClr val="C00000"/>
                </a:solidFill>
              </a:rPr>
              <a:t>عقليا</a:t>
            </a:r>
            <a:endParaRPr lang="ar-EG" sz="2400" dirty="0">
              <a:solidFill>
                <a:srgbClr val="C00000"/>
              </a:solidFill>
            </a:endParaRPr>
          </a:p>
        </p:txBody>
      </p:sp>
      <p:sp>
        <p:nvSpPr>
          <p:cNvPr id="31" name="Rounded Rectangle 30"/>
          <p:cNvSpPr/>
          <p:nvPr/>
        </p:nvSpPr>
        <p:spPr>
          <a:xfrm>
            <a:off x="3923928" y="2132856"/>
            <a:ext cx="1404156" cy="1800200"/>
          </a:xfrm>
          <a:prstGeom prst="roundRect">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ar-EG" sz="2400" b="1" dirty="0">
                <a:solidFill>
                  <a:srgbClr val="C00000"/>
                </a:solidFill>
              </a:rPr>
              <a:t>اعتبارات </a:t>
            </a:r>
            <a:r>
              <a:rPr lang="ar-EG" sz="2000" b="1" dirty="0">
                <a:solidFill>
                  <a:srgbClr val="C00000"/>
                </a:solidFill>
              </a:rPr>
              <a:t>عند التدريس </a:t>
            </a:r>
            <a:endParaRPr lang="ar-EG" sz="2400" b="1" dirty="0">
              <a:solidFill>
                <a:srgbClr val="C00000"/>
              </a:solidFill>
            </a:endParaRPr>
          </a:p>
          <a:p>
            <a:pPr algn="ctr"/>
            <a:r>
              <a:rPr lang="ar-EG" sz="2400" b="1" dirty="0">
                <a:solidFill>
                  <a:srgbClr val="C00000"/>
                </a:solidFill>
              </a:rPr>
              <a:t>للمعاقين عقليا</a:t>
            </a:r>
            <a:endParaRPr lang="ar-EG" sz="2400" dirty="0">
              <a:solidFill>
                <a:srgbClr val="C00000"/>
              </a:solidFill>
            </a:endParaRPr>
          </a:p>
        </p:txBody>
      </p:sp>
    </p:spTree>
    <p:extLst>
      <p:ext uri="{BB962C8B-B14F-4D97-AF65-F5344CB8AC3E}">
        <p14:creationId xmlns:p14="http://schemas.microsoft.com/office/powerpoint/2010/main" val="2878518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Brace 4"/>
          <p:cNvSpPr/>
          <p:nvPr/>
        </p:nvSpPr>
        <p:spPr>
          <a:xfrm>
            <a:off x="7056094" y="1578224"/>
            <a:ext cx="828274" cy="3723782"/>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14" name="Rounded Rectangle 13"/>
          <p:cNvSpPr/>
          <p:nvPr/>
        </p:nvSpPr>
        <p:spPr>
          <a:xfrm>
            <a:off x="1475656" y="332656"/>
            <a:ext cx="6120680" cy="753662"/>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ar-EG" sz="4000" b="1" dirty="0">
                <a:solidFill>
                  <a:srgbClr val="0000CC"/>
                </a:solidFill>
              </a:rPr>
              <a:t>البرامج التعليمية للمعاقين عقليا</a:t>
            </a:r>
            <a:endParaRPr lang="ar-EG" sz="4000" dirty="0">
              <a:solidFill>
                <a:srgbClr val="0000CC"/>
              </a:solidFill>
            </a:endParaRPr>
          </a:p>
        </p:txBody>
      </p:sp>
      <p:sp>
        <p:nvSpPr>
          <p:cNvPr id="2" name="Left Arrow Callout 1"/>
          <p:cNvSpPr/>
          <p:nvPr/>
        </p:nvSpPr>
        <p:spPr>
          <a:xfrm>
            <a:off x="7452320" y="2852936"/>
            <a:ext cx="1440160" cy="1116922"/>
          </a:xfrm>
          <a:prstGeom prst="leftArrowCallou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spcBef>
                <a:spcPts val="600"/>
              </a:spcBef>
            </a:pPr>
            <a:endParaRPr lang="ar-EG" b="1" dirty="0" smtClean="0"/>
          </a:p>
          <a:p>
            <a:pPr algn="ctr">
              <a:spcBef>
                <a:spcPts val="600"/>
              </a:spcBef>
            </a:pPr>
            <a:r>
              <a:rPr lang="ar-EG" dirty="0" smtClean="0">
                <a:latin typeface="Microsoft Sans Serif" pitchFamily="34" charset="0"/>
                <a:cs typeface="Microsoft Sans Serif" pitchFamily="34" charset="0"/>
              </a:rPr>
              <a:t>تنقسم </a:t>
            </a:r>
            <a:r>
              <a:rPr lang="ar-EG" dirty="0">
                <a:latin typeface="Microsoft Sans Serif" pitchFamily="34" charset="0"/>
                <a:cs typeface="Microsoft Sans Serif" pitchFamily="34" charset="0"/>
              </a:rPr>
              <a:t>هذه البرامج إلى:</a:t>
            </a:r>
            <a:endParaRPr lang="en-US" dirty="0">
              <a:latin typeface="Microsoft Sans Serif" pitchFamily="34" charset="0"/>
              <a:cs typeface="Microsoft Sans Serif" pitchFamily="34" charset="0"/>
            </a:endParaRPr>
          </a:p>
          <a:p>
            <a:pPr algn="ctr"/>
            <a:endParaRPr lang="ar-EG" dirty="0"/>
          </a:p>
        </p:txBody>
      </p:sp>
      <p:cxnSp>
        <p:nvCxnSpPr>
          <p:cNvPr id="6" name="Straight Arrow Connector 5"/>
          <p:cNvCxnSpPr/>
          <p:nvPr/>
        </p:nvCxnSpPr>
        <p:spPr>
          <a:xfrm flipH="1">
            <a:off x="7056094" y="1628800"/>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H="1">
            <a:off x="7020272" y="3429000"/>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flipH="1">
            <a:off x="7020272" y="5301208"/>
            <a:ext cx="449959"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Horizontal Scroll 10"/>
          <p:cNvSpPr/>
          <p:nvPr/>
        </p:nvSpPr>
        <p:spPr>
          <a:xfrm>
            <a:off x="4283968" y="1196752"/>
            <a:ext cx="2772126" cy="720080"/>
          </a:xfrm>
          <a:prstGeom prst="horizontalScroll">
            <a:avLst/>
          </a:prstGeom>
        </p:spPr>
        <p:style>
          <a:lnRef idx="1">
            <a:schemeClr val="accent5"/>
          </a:lnRef>
          <a:fillRef idx="3">
            <a:schemeClr val="accent5"/>
          </a:fillRef>
          <a:effectRef idx="2">
            <a:schemeClr val="accent5"/>
          </a:effectRef>
          <a:fontRef idx="minor">
            <a:schemeClr val="lt1"/>
          </a:fontRef>
        </p:style>
        <p:txBody>
          <a:bodyPr rtlCol="1" anchor="ctr"/>
          <a:lstStyle/>
          <a:p>
            <a:pPr lvl="0" algn="ctr">
              <a:lnSpc>
                <a:spcPct val="250000"/>
              </a:lnSpc>
            </a:pPr>
            <a:r>
              <a:rPr lang="ar-EG" sz="2400" b="1" dirty="0">
                <a:solidFill>
                  <a:srgbClr val="C00000"/>
                </a:solidFill>
              </a:rPr>
              <a:t>برامج ما قبل المدرسة </a:t>
            </a:r>
            <a:endParaRPr lang="en-US" sz="2400" b="1" dirty="0">
              <a:solidFill>
                <a:srgbClr val="C00000"/>
              </a:solidFill>
            </a:endParaRPr>
          </a:p>
          <a:p>
            <a:pPr algn="ctr"/>
            <a:endParaRPr lang="ar-EG" dirty="0"/>
          </a:p>
        </p:txBody>
      </p:sp>
      <p:sp>
        <p:nvSpPr>
          <p:cNvPr id="32" name="Horizontal Scroll 31"/>
          <p:cNvSpPr/>
          <p:nvPr/>
        </p:nvSpPr>
        <p:spPr>
          <a:xfrm>
            <a:off x="4283968" y="3068960"/>
            <a:ext cx="2772126" cy="720080"/>
          </a:xfrm>
          <a:prstGeom prst="horizontalScroll">
            <a:avLst/>
          </a:prstGeom>
        </p:spPr>
        <p:style>
          <a:lnRef idx="1">
            <a:schemeClr val="accent5"/>
          </a:lnRef>
          <a:fillRef idx="3">
            <a:schemeClr val="accent5"/>
          </a:fillRef>
          <a:effectRef idx="2">
            <a:schemeClr val="accent5"/>
          </a:effectRef>
          <a:fontRef idx="minor">
            <a:schemeClr val="lt1"/>
          </a:fontRef>
        </p:style>
        <p:txBody>
          <a:bodyPr rtlCol="1" anchor="ctr"/>
          <a:lstStyle/>
          <a:p>
            <a:pPr algn="ctr">
              <a:lnSpc>
                <a:spcPct val="250000"/>
              </a:lnSpc>
            </a:pPr>
            <a:r>
              <a:rPr lang="ar-EG" sz="2400" b="1" dirty="0">
                <a:solidFill>
                  <a:srgbClr val="C00000"/>
                </a:solidFill>
              </a:rPr>
              <a:t>برامج المرحلة الابتدائية</a:t>
            </a:r>
          </a:p>
          <a:p>
            <a:pPr algn="ctr"/>
            <a:endParaRPr lang="ar-EG" dirty="0"/>
          </a:p>
        </p:txBody>
      </p:sp>
      <p:sp>
        <p:nvSpPr>
          <p:cNvPr id="33" name="Horizontal Scroll 32"/>
          <p:cNvSpPr/>
          <p:nvPr/>
        </p:nvSpPr>
        <p:spPr>
          <a:xfrm>
            <a:off x="4248146" y="4869160"/>
            <a:ext cx="2772126" cy="792088"/>
          </a:xfrm>
          <a:prstGeom prst="horizontalScroll">
            <a:avLst/>
          </a:prstGeom>
        </p:spPr>
        <p:style>
          <a:lnRef idx="1">
            <a:schemeClr val="accent5"/>
          </a:lnRef>
          <a:fillRef idx="3">
            <a:schemeClr val="accent5"/>
          </a:fillRef>
          <a:effectRef idx="2">
            <a:schemeClr val="accent5"/>
          </a:effectRef>
          <a:fontRef idx="minor">
            <a:schemeClr val="lt1"/>
          </a:fontRef>
        </p:style>
        <p:txBody>
          <a:bodyPr rtlCol="1" anchor="ctr"/>
          <a:lstStyle/>
          <a:p>
            <a:pPr algn="ctr">
              <a:lnSpc>
                <a:spcPct val="250000"/>
              </a:lnSpc>
            </a:pPr>
            <a:r>
              <a:rPr lang="ar-EG" sz="2400" b="1" dirty="0">
                <a:solidFill>
                  <a:srgbClr val="C00000"/>
                </a:solidFill>
              </a:rPr>
              <a:t>برامج المرحلة </a:t>
            </a:r>
            <a:r>
              <a:rPr lang="ar-EG" sz="2400" b="1" dirty="0" smtClean="0">
                <a:solidFill>
                  <a:srgbClr val="C00000"/>
                </a:solidFill>
              </a:rPr>
              <a:t>الإعدادية</a:t>
            </a:r>
            <a:endParaRPr lang="ar-EG" sz="2400" b="1" dirty="0">
              <a:solidFill>
                <a:srgbClr val="C00000"/>
              </a:solidFill>
            </a:endParaRPr>
          </a:p>
          <a:p>
            <a:pPr algn="ctr"/>
            <a:endParaRPr lang="ar-EG" dirty="0"/>
          </a:p>
        </p:txBody>
      </p:sp>
      <p:sp>
        <p:nvSpPr>
          <p:cNvPr id="12" name="Rectangle 11"/>
          <p:cNvSpPr/>
          <p:nvPr/>
        </p:nvSpPr>
        <p:spPr>
          <a:xfrm>
            <a:off x="395536" y="1340768"/>
            <a:ext cx="3600400" cy="504056"/>
          </a:xfrm>
          <a:prstGeom prst="rect">
            <a:avLst/>
          </a:prstGeom>
          <a:ln>
            <a:solidFill>
              <a:srgbClr val="002060"/>
            </a:solidFill>
          </a:ln>
        </p:spPr>
        <p:style>
          <a:lnRef idx="1">
            <a:schemeClr val="accent3"/>
          </a:lnRef>
          <a:fillRef idx="2">
            <a:schemeClr val="accent3"/>
          </a:fillRef>
          <a:effectRef idx="1">
            <a:schemeClr val="accent3"/>
          </a:effectRef>
          <a:fontRef idx="minor">
            <a:schemeClr val="dk1"/>
          </a:fontRef>
        </p:style>
        <p:txBody>
          <a:bodyPr rtlCol="1" anchor="ctr"/>
          <a:lstStyle/>
          <a:p>
            <a:pPr algn="ctr"/>
            <a:r>
              <a:rPr lang="ar-EG" sz="2000" b="1" dirty="0"/>
              <a:t>أعمار الأطفال هنا فيما بين 3- 6 سنوات </a:t>
            </a:r>
          </a:p>
        </p:txBody>
      </p:sp>
      <p:sp>
        <p:nvSpPr>
          <p:cNvPr id="34" name="Rectangle 33"/>
          <p:cNvSpPr/>
          <p:nvPr/>
        </p:nvSpPr>
        <p:spPr>
          <a:xfrm>
            <a:off x="528486" y="4869160"/>
            <a:ext cx="3600400" cy="792088"/>
          </a:xfrm>
          <a:prstGeom prst="rect">
            <a:avLst/>
          </a:prstGeom>
          <a:ln>
            <a:solidFill>
              <a:srgbClr val="002060"/>
            </a:solidFill>
          </a:ln>
        </p:spPr>
        <p:style>
          <a:lnRef idx="1">
            <a:schemeClr val="accent3"/>
          </a:lnRef>
          <a:fillRef idx="2">
            <a:schemeClr val="accent3"/>
          </a:fillRef>
          <a:effectRef idx="1">
            <a:schemeClr val="accent3"/>
          </a:effectRef>
          <a:fontRef idx="minor">
            <a:schemeClr val="dk1"/>
          </a:fontRef>
        </p:style>
        <p:txBody>
          <a:bodyPr rtlCol="1" anchor="ctr"/>
          <a:lstStyle/>
          <a:p>
            <a:pPr algn="ctr">
              <a:spcBef>
                <a:spcPts val="600"/>
              </a:spcBef>
            </a:pPr>
            <a:endParaRPr lang="ar-EG" sz="2000" b="1" dirty="0" smtClean="0"/>
          </a:p>
          <a:p>
            <a:pPr algn="ctr">
              <a:spcBef>
                <a:spcPts val="600"/>
              </a:spcBef>
            </a:pPr>
            <a:r>
              <a:rPr lang="ar-EG" sz="2000" b="1" dirty="0" smtClean="0"/>
              <a:t>أعمار </a:t>
            </a:r>
            <a:r>
              <a:rPr lang="ar-EG" sz="2000" b="1" dirty="0"/>
              <a:t>الأطفال هنا فيما بين 10- 13 سنة </a:t>
            </a:r>
          </a:p>
          <a:p>
            <a:pPr algn="ctr"/>
            <a:r>
              <a:rPr lang="ar-EG" sz="2000" b="1" dirty="0"/>
              <a:t>والعمر العقلي فيما بين 6-8 سنوات  </a:t>
            </a:r>
          </a:p>
          <a:p>
            <a:pPr algn="ctr"/>
            <a:endParaRPr lang="ar-EG" sz="2000" b="1" dirty="0"/>
          </a:p>
        </p:txBody>
      </p:sp>
      <p:sp>
        <p:nvSpPr>
          <p:cNvPr id="35" name="Rectangle 34"/>
          <p:cNvSpPr/>
          <p:nvPr/>
        </p:nvSpPr>
        <p:spPr>
          <a:xfrm>
            <a:off x="547936" y="3140968"/>
            <a:ext cx="3600400" cy="629671"/>
          </a:xfrm>
          <a:prstGeom prst="rect">
            <a:avLst/>
          </a:prstGeom>
          <a:ln>
            <a:solidFill>
              <a:srgbClr val="002060"/>
            </a:solidFill>
          </a:ln>
        </p:spPr>
        <p:style>
          <a:lnRef idx="1">
            <a:schemeClr val="accent3"/>
          </a:lnRef>
          <a:fillRef idx="2">
            <a:schemeClr val="accent3"/>
          </a:fillRef>
          <a:effectRef idx="1">
            <a:schemeClr val="accent3"/>
          </a:effectRef>
          <a:fontRef idx="minor">
            <a:schemeClr val="dk1"/>
          </a:fontRef>
        </p:style>
        <p:txBody>
          <a:bodyPr rtlCol="1" anchor="ctr"/>
          <a:lstStyle/>
          <a:p>
            <a:pPr algn="ctr"/>
            <a:r>
              <a:rPr lang="ar-EG" sz="2000" b="1" dirty="0" smtClean="0"/>
              <a:t>العمر الزمني ما بين </a:t>
            </a:r>
            <a:r>
              <a:rPr lang="ar-EG" sz="2000" dirty="0"/>
              <a:t>6- 10</a:t>
            </a:r>
            <a:r>
              <a:rPr lang="ar-EG" sz="2000" b="1" dirty="0" smtClean="0"/>
              <a:t> سنوات</a:t>
            </a:r>
          </a:p>
          <a:p>
            <a:pPr algn="ctr"/>
            <a:r>
              <a:rPr lang="ar-EG" sz="2000" b="1" dirty="0" smtClean="0"/>
              <a:t>والعمر </a:t>
            </a:r>
            <a:r>
              <a:rPr lang="ar-EG" sz="2000" b="1" dirty="0"/>
              <a:t>العقلي فيما بين 4- 6 سنوات  </a:t>
            </a:r>
          </a:p>
        </p:txBody>
      </p:sp>
      <p:sp>
        <p:nvSpPr>
          <p:cNvPr id="13" name="Rounded Rectangle 12"/>
          <p:cNvSpPr/>
          <p:nvPr/>
        </p:nvSpPr>
        <p:spPr>
          <a:xfrm>
            <a:off x="395536" y="2060848"/>
            <a:ext cx="6624736" cy="936104"/>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lvl="0"/>
            <a:endParaRPr lang="ar-EG" sz="1600" b="1" dirty="0" smtClean="0"/>
          </a:p>
          <a:p>
            <a:pPr lvl="0"/>
            <a:r>
              <a:rPr lang="ar-EG" sz="1600" b="1" dirty="0" smtClean="0"/>
              <a:t>وتركز </a:t>
            </a:r>
            <a:r>
              <a:rPr lang="ar-EG" sz="1600" b="1" dirty="0"/>
              <a:t>على تنمية مهارات الاستعداد اللازمة للمدرسة الابتدائية مثل: الجلوس بهدوء والانتباه </a:t>
            </a:r>
            <a:r>
              <a:rPr lang="ar-EG" sz="1600" b="1" dirty="0" smtClean="0"/>
              <a:t>للمدرس -  تمييز </a:t>
            </a:r>
            <a:r>
              <a:rPr lang="ar-EG" sz="1600" b="1" dirty="0"/>
              <a:t>المثيرات السمعية والبصرية </a:t>
            </a:r>
            <a:r>
              <a:rPr lang="ar-EG" sz="1600" b="1" dirty="0" smtClean="0"/>
              <a:t> - التناسق </a:t>
            </a:r>
            <a:r>
              <a:rPr lang="ar-EG" sz="1600" b="1" dirty="0"/>
              <a:t>فى الحركات الدقيقة والكبيرة ( مسك القلم – استخدام المقص </a:t>
            </a:r>
            <a:r>
              <a:rPr lang="ar-EG" sz="1600" b="1" dirty="0" smtClean="0"/>
              <a:t>) - تنمية اللغة - </a:t>
            </a:r>
            <a:r>
              <a:rPr lang="ar-EG" sz="1600" b="1" dirty="0"/>
              <a:t>العناية بالذات - التفاعل مع الأقران </a:t>
            </a:r>
            <a:endParaRPr lang="en-US" sz="1600" b="1" dirty="0"/>
          </a:p>
          <a:p>
            <a:pPr algn="ctr"/>
            <a:endParaRPr lang="ar-EG" sz="1600" b="1" dirty="0"/>
          </a:p>
        </p:txBody>
      </p:sp>
      <p:sp>
        <p:nvSpPr>
          <p:cNvPr id="36" name="Rounded Rectangle 35"/>
          <p:cNvSpPr/>
          <p:nvPr/>
        </p:nvSpPr>
        <p:spPr>
          <a:xfrm>
            <a:off x="395536" y="3933056"/>
            <a:ext cx="6624736" cy="792088"/>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lvl="0"/>
            <a:endParaRPr lang="ar-EG" sz="1600" b="1" dirty="0" smtClean="0"/>
          </a:p>
          <a:p>
            <a:pPr lvl="0"/>
            <a:r>
              <a:rPr lang="ar-EG" sz="1600" b="1" dirty="0"/>
              <a:t>تعتبر استمرارا لبرامج مرحلة ما قبل </a:t>
            </a:r>
            <a:r>
              <a:rPr lang="ar-EG" sz="1600" b="1" dirty="0" smtClean="0"/>
              <a:t>المدرسة وتركز </a:t>
            </a:r>
            <a:r>
              <a:rPr lang="ar-EG" sz="1600" b="1" dirty="0"/>
              <a:t>على </a:t>
            </a:r>
            <a:r>
              <a:rPr lang="ar-EG" sz="1600" b="1" dirty="0" smtClean="0"/>
              <a:t>التدريب </a:t>
            </a:r>
            <a:r>
              <a:rPr lang="ar-EG" sz="1600" b="1" dirty="0"/>
              <a:t>على تنمية المهارات الأساسية (مهارات التواصل ، العمليات الإدراكية، الاعتماد على النفس، المهارات الاجتماعية) </a:t>
            </a:r>
            <a:endParaRPr lang="en-US" sz="1600" dirty="0"/>
          </a:p>
          <a:p>
            <a:pPr algn="ctr"/>
            <a:endParaRPr lang="ar-EG" sz="1600" b="1" dirty="0"/>
          </a:p>
        </p:txBody>
      </p:sp>
      <p:sp>
        <p:nvSpPr>
          <p:cNvPr id="37" name="Rounded Rectangle 36"/>
          <p:cNvSpPr/>
          <p:nvPr/>
        </p:nvSpPr>
        <p:spPr>
          <a:xfrm>
            <a:off x="395536" y="5805264"/>
            <a:ext cx="6624736" cy="792088"/>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lvl="0"/>
            <a:endParaRPr lang="ar-EG" sz="1600" b="1" dirty="0" smtClean="0"/>
          </a:p>
          <a:p>
            <a:r>
              <a:rPr lang="ar-EG" sz="1600" b="1" dirty="0" smtClean="0"/>
              <a:t>وتركز هذه البرامج على </a:t>
            </a:r>
            <a:r>
              <a:rPr lang="ar-EG" sz="1600" b="1" dirty="0"/>
              <a:t>النشاطات والجوانب الأكاديمية ، مثل : مهارات القراءة والكتابة والحساب وتنمية العمليات العقلية كالتمييز والتعميم وإدراك العلاقات والتفكير وتكوين المفاهيم .</a:t>
            </a:r>
            <a:endParaRPr lang="en-US" sz="1600" b="1" dirty="0"/>
          </a:p>
          <a:p>
            <a:pPr algn="ctr"/>
            <a:endParaRPr lang="ar-EG" sz="1600" b="1" dirty="0"/>
          </a:p>
        </p:txBody>
      </p:sp>
    </p:spTree>
    <p:extLst>
      <p:ext uri="{BB962C8B-B14F-4D97-AF65-F5344CB8AC3E}">
        <p14:creationId xmlns:p14="http://schemas.microsoft.com/office/powerpoint/2010/main" val="3451098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Brace 4"/>
          <p:cNvSpPr/>
          <p:nvPr/>
        </p:nvSpPr>
        <p:spPr>
          <a:xfrm>
            <a:off x="7020272" y="2132856"/>
            <a:ext cx="828274" cy="2448272"/>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14" name="Rounded Rectangle 13"/>
          <p:cNvSpPr/>
          <p:nvPr/>
        </p:nvSpPr>
        <p:spPr>
          <a:xfrm>
            <a:off x="1475656" y="332656"/>
            <a:ext cx="6408712" cy="753662"/>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ar-EG" sz="4000" b="1" dirty="0" smtClean="0">
                <a:solidFill>
                  <a:srgbClr val="0000CC"/>
                </a:solidFill>
              </a:rPr>
              <a:t>تابع البرامج </a:t>
            </a:r>
            <a:r>
              <a:rPr lang="ar-EG" sz="4000" b="1" dirty="0">
                <a:solidFill>
                  <a:srgbClr val="0000CC"/>
                </a:solidFill>
              </a:rPr>
              <a:t>التعليمية للمعاقين عقليا</a:t>
            </a:r>
            <a:endParaRPr lang="ar-EG" sz="4000" dirty="0">
              <a:solidFill>
                <a:srgbClr val="0000CC"/>
              </a:solidFill>
            </a:endParaRPr>
          </a:p>
        </p:txBody>
      </p:sp>
      <p:sp>
        <p:nvSpPr>
          <p:cNvPr id="2" name="Left Arrow Callout 1"/>
          <p:cNvSpPr/>
          <p:nvPr/>
        </p:nvSpPr>
        <p:spPr>
          <a:xfrm>
            <a:off x="7452320" y="2780928"/>
            <a:ext cx="1440160" cy="1116922"/>
          </a:xfrm>
          <a:prstGeom prst="leftArrowCallou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spcBef>
                <a:spcPts val="600"/>
              </a:spcBef>
            </a:pPr>
            <a:endParaRPr lang="ar-EG" b="1" dirty="0" smtClean="0"/>
          </a:p>
          <a:p>
            <a:pPr algn="ctr">
              <a:spcBef>
                <a:spcPts val="600"/>
              </a:spcBef>
            </a:pPr>
            <a:r>
              <a:rPr lang="ar-EG" sz="2400" dirty="0" smtClean="0">
                <a:latin typeface="Microsoft Sans Serif" pitchFamily="34" charset="0"/>
                <a:cs typeface="Microsoft Sans Serif" pitchFamily="34" charset="0"/>
              </a:rPr>
              <a:t>بقية البرامج</a:t>
            </a:r>
            <a:endParaRPr lang="en-US" sz="2400" dirty="0">
              <a:latin typeface="Microsoft Sans Serif" pitchFamily="34" charset="0"/>
              <a:cs typeface="Microsoft Sans Serif" pitchFamily="34" charset="0"/>
            </a:endParaRPr>
          </a:p>
          <a:p>
            <a:pPr algn="ctr"/>
            <a:endParaRPr lang="ar-EG" dirty="0"/>
          </a:p>
        </p:txBody>
      </p:sp>
      <p:cxnSp>
        <p:nvCxnSpPr>
          <p:cNvPr id="6" name="Straight Arrow Connector 5"/>
          <p:cNvCxnSpPr/>
          <p:nvPr/>
        </p:nvCxnSpPr>
        <p:spPr>
          <a:xfrm flipH="1">
            <a:off x="6948264" y="2132856"/>
            <a:ext cx="43204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flipH="1">
            <a:off x="6948264" y="4581128"/>
            <a:ext cx="449959"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Horizontal Scroll 10"/>
          <p:cNvSpPr/>
          <p:nvPr/>
        </p:nvSpPr>
        <p:spPr>
          <a:xfrm>
            <a:off x="4176138" y="1628800"/>
            <a:ext cx="2772126" cy="936104"/>
          </a:xfrm>
          <a:prstGeom prst="horizontalScroll">
            <a:avLst/>
          </a:prstGeom>
        </p:spPr>
        <p:style>
          <a:lnRef idx="1">
            <a:schemeClr val="accent5"/>
          </a:lnRef>
          <a:fillRef idx="3">
            <a:schemeClr val="accent5"/>
          </a:fillRef>
          <a:effectRef idx="2">
            <a:schemeClr val="accent5"/>
          </a:effectRef>
          <a:fontRef idx="minor">
            <a:schemeClr val="lt1"/>
          </a:fontRef>
        </p:style>
        <p:txBody>
          <a:bodyPr rtlCol="1" anchor="ctr"/>
          <a:lstStyle/>
          <a:p>
            <a:pPr algn="ctr">
              <a:lnSpc>
                <a:spcPct val="250000"/>
              </a:lnSpc>
            </a:pPr>
            <a:r>
              <a:rPr lang="ar-EG" sz="2400" b="1" dirty="0">
                <a:solidFill>
                  <a:srgbClr val="C00000"/>
                </a:solidFill>
              </a:rPr>
              <a:t>برامج المرحلة الثانوية</a:t>
            </a:r>
          </a:p>
          <a:p>
            <a:pPr algn="ctr"/>
            <a:endParaRPr lang="ar-EG" dirty="0"/>
          </a:p>
        </p:txBody>
      </p:sp>
      <p:sp>
        <p:nvSpPr>
          <p:cNvPr id="33" name="Horizontal Scroll 32"/>
          <p:cNvSpPr/>
          <p:nvPr/>
        </p:nvSpPr>
        <p:spPr>
          <a:xfrm>
            <a:off x="4176138" y="4077072"/>
            <a:ext cx="2772126" cy="1008112"/>
          </a:xfrm>
          <a:prstGeom prst="horizontalScroll">
            <a:avLst/>
          </a:prstGeom>
        </p:spPr>
        <p:style>
          <a:lnRef idx="1">
            <a:schemeClr val="accent5"/>
          </a:lnRef>
          <a:fillRef idx="3">
            <a:schemeClr val="accent5"/>
          </a:fillRef>
          <a:effectRef idx="2">
            <a:schemeClr val="accent5"/>
          </a:effectRef>
          <a:fontRef idx="minor">
            <a:schemeClr val="lt1"/>
          </a:fontRef>
        </p:style>
        <p:txBody>
          <a:bodyPr rtlCol="1" anchor="ctr"/>
          <a:lstStyle/>
          <a:p>
            <a:pPr algn="ctr">
              <a:lnSpc>
                <a:spcPct val="250000"/>
              </a:lnSpc>
            </a:pPr>
            <a:r>
              <a:rPr lang="ar-EG" sz="2400" b="1" dirty="0">
                <a:solidFill>
                  <a:srgbClr val="C00000"/>
                </a:solidFill>
              </a:rPr>
              <a:t>برامج ما بعد المدرسة </a:t>
            </a:r>
          </a:p>
          <a:p>
            <a:pPr algn="ctr"/>
            <a:endParaRPr lang="ar-EG" dirty="0"/>
          </a:p>
        </p:txBody>
      </p:sp>
      <p:sp>
        <p:nvSpPr>
          <p:cNvPr id="34" name="Rectangle 33"/>
          <p:cNvSpPr/>
          <p:nvPr/>
        </p:nvSpPr>
        <p:spPr>
          <a:xfrm>
            <a:off x="395536" y="4221088"/>
            <a:ext cx="3600400" cy="792088"/>
          </a:xfrm>
          <a:prstGeom prst="rect">
            <a:avLst/>
          </a:prstGeom>
          <a:ln>
            <a:solidFill>
              <a:srgbClr val="002060"/>
            </a:solidFill>
          </a:ln>
        </p:spPr>
        <p:style>
          <a:lnRef idx="1">
            <a:schemeClr val="accent3"/>
          </a:lnRef>
          <a:fillRef idx="2">
            <a:schemeClr val="accent3"/>
          </a:fillRef>
          <a:effectRef idx="1">
            <a:schemeClr val="accent3"/>
          </a:effectRef>
          <a:fontRef idx="minor">
            <a:schemeClr val="dk1"/>
          </a:fontRef>
        </p:style>
        <p:txBody>
          <a:bodyPr rtlCol="1" anchor="ctr"/>
          <a:lstStyle/>
          <a:p>
            <a:pPr algn="ctr">
              <a:spcBef>
                <a:spcPts val="600"/>
              </a:spcBef>
            </a:pPr>
            <a:endParaRPr lang="ar-EG" sz="2000" b="1" dirty="0" smtClean="0"/>
          </a:p>
          <a:p>
            <a:pPr algn="ctr">
              <a:spcBef>
                <a:spcPts val="600"/>
              </a:spcBef>
            </a:pPr>
            <a:r>
              <a:rPr lang="ar-EG" sz="2000" b="1" dirty="0" smtClean="0"/>
              <a:t>أعمار </a:t>
            </a:r>
            <a:r>
              <a:rPr lang="ar-EG" sz="2000" b="1" dirty="0"/>
              <a:t>الأطفال هنا فيما </a:t>
            </a:r>
            <a:r>
              <a:rPr lang="ar-EG" sz="2000" b="1" dirty="0" smtClean="0"/>
              <a:t>بعد 18سنة </a:t>
            </a:r>
            <a:endParaRPr lang="ar-EG" sz="2000" b="1" dirty="0"/>
          </a:p>
          <a:p>
            <a:pPr algn="ctr"/>
            <a:r>
              <a:rPr lang="ar-EG" sz="2000" b="1" dirty="0"/>
              <a:t>والعمر العقلي </a:t>
            </a:r>
            <a:r>
              <a:rPr lang="ar-EG" sz="2000" b="1" dirty="0" smtClean="0"/>
              <a:t>11سنة  </a:t>
            </a:r>
            <a:endParaRPr lang="ar-EG" sz="2000" b="1" dirty="0"/>
          </a:p>
          <a:p>
            <a:pPr algn="ctr"/>
            <a:endParaRPr lang="ar-EG" sz="2000" b="1" dirty="0"/>
          </a:p>
        </p:txBody>
      </p:sp>
      <p:sp>
        <p:nvSpPr>
          <p:cNvPr id="13" name="Rounded Rectangle 12"/>
          <p:cNvSpPr/>
          <p:nvPr/>
        </p:nvSpPr>
        <p:spPr>
          <a:xfrm>
            <a:off x="395536" y="2708920"/>
            <a:ext cx="6624736" cy="1152128"/>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lvl="0"/>
            <a:r>
              <a:rPr lang="ar-EG" sz="1600" b="1" dirty="0" smtClean="0"/>
              <a:t>وتركز </a:t>
            </a:r>
            <a:r>
              <a:rPr lang="ar-EG" sz="1600" b="1" dirty="0"/>
              <a:t>تركز البرامج التعليمية على مهارات الاستعداد للعمل والتأهيل المهني ، مثل : المواظبة على الحضور و الانصراف، وتنفيذ التعليمات، والتعاون مع الزملاء، ومعرفة الأدوات والآلات الخاصة بالمهن المختلفة، والعمل في ورش المدرسة.</a:t>
            </a:r>
          </a:p>
        </p:txBody>
      </p:sp>
      <p:sp>
        <p:nvSpPr>
          <p:cNvPr id="37" name="Rounded Rectangle 36"/>
          <p:cNvSpPr/>
          <p:nvPr/>
        </p:nvSpPr>
        <p:spPr>
          <a:xfrm>
            <a:off x="395536" y="5229200"/>
            <a:ext cx="6624736" cy="1440160"/>
          </a:xfrm>
          <a:prstGeom prst="roundRect">
            <a:avLst/>
          </a:prstGeom>
        </p:spPr>
        <p:style>
          <a:lnRef idx="1">
            <a:schemeClr val="accent6"/>
          </a:lnRef>
          <a:fillRef idx="2">
            <a:schemeClr val="accent6"/>
          </a:fillRef>
          <a:effectRef idx="1">
            <a:schemeClr val="accent6"/>
          </a:effectRef>
          <a:fontRef idx="minor">
            <a:schemeClr val="dk1"/>
          </a:fontRef>
        </p:style>
        <p:txBody>
          <a:bodyPr rtlCol="1" anchor="ctr"/>
          <a:lstStyle/>
          <a:p>
            <a:pPr algn="just"/>
            <a:r>
              <a:rPr lang="ar-EG" sz="1600" b="1" dirty="0"/>
              <a:t>يتم تنفيذها فى ورشة </a:t>
            </a:r>
            <a:r>
              <a:rPr lang="ar-EG" sz="1600" b="1" dirty="0" smtClean="0"/>
              <a:t>تحت </a:t>
            </a:r>
            <a:r>
              <a:rPr lang="ar-EG" sz="1600" b="1" dirty="0"/>
              <a:t>إشراف إدارات التأهيل المهنى التابعة لوزارات العمل والشئون الاجتماعية </a:t>
            </a:r>
            <a:r>
              <a:rPr lang="ar-EG" sz="1600" b="1" dirty="0" smtClean="0"/>
              <a:t>وتقدم </a:t>
            </a:r>
            <a:r>
              <a:rPr lang="ar-EG" sz="1600" b="1" dirty="0"/>
              <a:t>من خلالها برامج تأهيلية، حيث يتم تدريب الطالب على مهنة أو حرفة تتناسب مع قدراته وميوله، وبعد إتمام فترة التدريب يتم إلحاق المتخرج للعمل فى مصنع أو مؤسسة ، ثم تقوم الجهات المعنية بمتابعته للتعرف على الصعوبات أو المشاكل التى قد يواجهها، ومحاولة مساعدته فى التغلب علىها، ودراسة مدى تكيفه مع ظروف العمل ومع الزملاء والرؤساء .</a:t>
            </a:r>
            <a:endParaRPr lang="en-US" sz="1600" b="1" dirty="0"/>
          </a:p>
        </p:txBody>
      </p:sp>
      <p:sp>
        <p:nvSpPr>
          <p:cNvPr id="17" name="Rectangle 16"/>
          <p:cNvSpPr/>
          <p:nvPr/>
        </p:nvSpPr>
        <p:spPr>
          <a:xfrm>
            <a:off x="395536" y="1772816"/>
            <a:ext cx="3600400" cy="792088"/>
          </a:xfrm>
          <a:prstGeom prst="rect">
            <a:avLst/>
          </a:prstGeom>
          <a:ln>
            <a:solidFill>
              <a:srgbClr val="002060"/>
            </a:solidFill>
          </a:ln>
        </p:spPr>
        <p:style>
          <a:lnRef idx="1">
            <a:schemeClr val="accent3"/>
          </a:lnRef>
          <a:fillRef idx="2">
            <a:schemeClr val="accent3"/>
          </a:fillRef>
          <a:effectRef idx="1">
            <a:schemeClr val="accent3"/>
          </a:effectRef>
          <a:fontRef idx="minor">
            <a:schemeClr val="dk1"/>
          </a:fontRef>
        </p:style>
        <p:txBody>
          <a:bodyPr rtlCol="1" anchor="ctr"/>
          <a:lstStyle/>
          <a:p>
            <a:pPr algn="ctr">
              <a:spcBef>
                <a:spcPts val="600"/>
              </a:spcBef>
            </a:pPr>
            <a:endParaRPr lang="ar-EG" sz="2000" b="1" dirty="0" smtClean="0"/>
          </a:p>
          <a:p>
            <a:pPr algn="ctr">
              <a:spcBef>
                <a:spcPts val="600"/>
              </a:spcBef>
            </a:pPr>
            <a:r>
              <a:rPr lang="ar-EG" sz="2000" b="1" dirty="0" smtClean="0"/>
              <a:t>أعمار </a:t>
            </a:r>
            <a:r>
              <a:rPr lang="ar-EG" sz="2000" b="1" dirty="0"/>
              <a:t>الأطفال هنا فيما بين </a:t>
            </a:r>
            <a:r>
              <a:rPr lang="ar-EG" sz="2000" b="1" dirty="0" smtClean="0"/>
              <a:t>13- 18سنة </a:t>
            </a:r>
            <a:endParaRPr lang="ar-EG" sz="2000" b="1" dirty="0"/>
          </a:p>
          <a:p>
            <a:pPr algn="ctr"/>
            <a:r>
              <a:rPr lang="ar-EG" sz="2000" b="1" dirty="0"/>
              <a:t>والعمر العقلي فيما بين </a:t>
            </a:r>
            <a:r>
              <a:rPr lang="ar-EG" sz="2000" b="1" dirty="0" smtClean="0"/>
              <a:t>8 - 11سنة </a:t>
            </a:r>
            <a:endParaRPr lang="ar-EG" sz="2000" b="1" dirty="0"/>
          </a:p>
          <a:p>
            <a:pPr algn="ctr"/>
            <a:endParaRPr lang="ar-EG" sz="2000" b="1" dirty="0"/>
          </a:p>
        </p:txBody>
      </p:sp>
    </p:spTree>
    <p:extLst>
      <p:ext uri="{BB962C8B-B14F-4D97-AF65-F5344CB8AC3E}">
        <p14:creationId xmlns:p14="http://schemas.microsoft.com/office/powerpoint/2010/main" val="4182354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15616" y="188640"/>
            <a:ext cx="6840760" cy="648072"/>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ar-EG" sz="4000" b="1" dirty="0">
                <a:solidFill>
                  <a:srgbClr val="0000CC"/>
                </a:solidFill>
              </a:rPr>
              <a:t>تصميم الأنشطة الخاصة </a:t>
            </a:r>
            <a:r>
              <a:rPr lang="ar-EG" sz="4000" b="1" dirty="0" smtClean="0">
                <a:solidFill>
                  <a:srgbClr val="0000CC"/>
                </a:solidFill>
              </a:rPr>
              <a:t>للمعاقين </a:t>
            </a:r>
            <a:r>
              <a:rPr lang="ar-EG" sz="4000" b="1" dirty="0">
                <a:solidFill>
                  <a:srgbClr val="0000CC"/>
                </a:solidFill>
              </a:rPr>
              <a:t>عقليا</a:t>
            </a:r>
            <a:endParaRPr lang="ar-EG" sz="4000" dirty="0">
              <a:solidFill>
                <a:srgbClr val="0000CC"/>
              </a:solidFill>
            </a:endParaRPr>
          </a:p>
        </p:txBody>
      </p:sp>
      <p:sp>
        <p:nvSpPr>
          <p:cNvPr id="2" name="Down Arrow Callout 1"/>
          <p:cNvSpPr/>
          <p:nvPr/>
        </p:nvSpPr>
        <p:spPr>
          <a:xfrm>
            <a:off x="1475656" y="908720"/>
            <a:ext cx="6174432" cy="1080120"/>
          </a:xfrm>
          <a:prstGeom prst="downArrowCallout">
            <a:avLst/>
          </a:prstGeom>
          <a:ln>
            <a:solidFill>
              <a:srgbClr val="0000CC"/>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2400" b="1" dirty="0" smtClean="0"/>
              <a:t>عند صياغة الأنشطة للمعاقين عقلياً ينبغي مراعاة ما يلي:-</a:t>
            </a:r>
            <a:endParaRPr lang="ar-EG" sz="2400" b="1" dirty="0"/>
          </a:p>
        </p:txBody>
      </p:sp>
      <p:sp>
        <p:nvSpPr>
          <p:cNvPr id="5" name="Right Brace 4"/>
          <p:cNvSpPr/>
          <p:nvPr/>
        </p:nvSpPr>
        <p:spPr>
          <a:xfrm rot="16200000">
            <a:off x="4310844" y="-1539551"/>
            <a:ext cx="504056" cy="71287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8" name="Down Arrow 7"/>
          <p:cNvSpPr/>
          <p:nvPr/>
        </p:nvSpPr>
        <p:spPr>
          <a:xfrm>
            <a:off x="4896036" y="2036605"/>
            <a:ext cx="108012" cy="805586"/>
          </a:xfrm>
          <a:prstGeom prst="downArrow">
            <a:avLst/>
          </a:prstGeom>
          <a:ln>
            <a:solidFill>
              <a:srgbClr val="D60093"/>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9" name="Down Arrow 8"/>
          <p:cNvSpPr/>
          <p:nvPr/>
        </p:nvSpPr>
        <p:spPr>
          <a:xfrm>
            <a:off x="8073262" y="2047350"/>
            <a:ext cx="108012" cy="805586"/>
          </a:xfrm>
          <a:prstGeom prst="downArrow">
            <a:avLst/>
          </a:prstGeom>
          <a:ln>
            <a:solidFill>
              <a:srgbClr val="D60093"/>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10" name="Down Arrow 9"/>
          <p:cNvSpPr/>
          <p:nvPr/>
        </p:nvSpPr>
        <p:spPr>
          <a:xfrm>
            <a:off x="3311860" y="2036605"/>
            <a:ext cx="108012" cy="805586"/>
          </a:xfrm>
          <a:prstGeom prst="downArrow">
            <a:avLst/>
          </a:prstGeom>
          <a:ln>
            <a:solidFill>
              <a:srgbClr val="D60093"/>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11" name="Down Arrow 10"/>
          <p:cNvSpPr/>
          <p:nvPr/>
        </p:nvSpPr>
        <p:spPr>
          <a:xfrm>
            <a:off x="1835696" y="2047350"/>
            <a:ext cx="108012" cy="805586"/>
          </a:xfrm>
          <a:prstGeom prst="downArrow">
            <a:avLst/>
          </a:prstGeom>
          <a:ln>
            <a:solidFill>
              <a:srgbClr val="D60093"/>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12" name="Down Arrow 11"/>
          <p:cNvSpPr/>
          <p:nvPr/>
        </p:nvSpPr>
        <p:spPr>
          <a:xfrm>
            <a:off x="6480212" y="2024844"/>
            <a:ext cx="108012" cy="805586"/>
          </a:xfrm>
          <a:prstGeom prst="downArrow">
            <a:avLst/>
          </a:prstGeom>
          <a:ln>
            <a:solidFill>
              <a:srgbClr val="D60093"/>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ar-EG" dirty="0" smtClean="0"/>
              <a:t>00</a:t>
            </a:r>
            <a:endParaRPr lang="ar-EG" dirty="0"/>
          </a:p>
        </p:txBody>
      </p:sp>
      <p:sp>
        <p:nvSpPr>
          <p:cNvPr id="13" name="Down Arrow 12"/>
          <p:cNvSpPr/>
          <p:nvPr/>
        </p:nvSpPr>
        <p:spPr>
          <a:xfrm>
            <a:off x="7308304" y="2036604"/>
            <a:ext cx="108012" cy="2544523"/>
          </a:xfrm>
          <a:prstGeom prst="downArrow">
            <a:avLst/>
          </a:prstGeom>
          <a:ln>
            <a:solidFill>
              <a:srgbClr val="D60093"/>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14" name="Down Arrow 13"/>
          <p:cNvSpPr/>
          <p:nvPr/>
        </p:nvSpPr>
        <p:spPr>
          <a:xfrm>
            <a:off x="2555776" y="2024844"/>
            <a:ext cx="108012" cy="2544523"/>
          </a:xfrm>
          <a:prstGeom prst="downArrow">
            <a:avLst/>
          </a:prstGeom>
          <a:ln>
            <a:solidFill>
              <a:srgbClr val="D60093"/>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15" name="Down Arrow 14"/>
          <p:cNvSpPr/>
          <p:nvPr/>
        </p:nvSpPr>
        <p:spPr>
          <a:xfrm>
            <a:off x="4139952" y="2036604"/>
            <a:ext cx="108012" cy="2544523"/>
          </a:xfrm>
          <a:prstGeom prst="downArrow">
            <a:avLst/>
          </a:prstGeom>
          <a:ln>
            <a:solidFill>
              <a:srgbClr val="D60093"/>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16" name="Down Arrow 15"/>
          <p:cNvSpPr/>
          <p:nvPr/>
        </p:nvSpPr>
        <p:spPr>
          <a:xfrm>
            <a:off x="5760132" y="2036605"/>
            <a:ext cx="108012" cy="2544523"/>
          </a:xfrm>
          <a:prstGeom prst="downArrow">
            <a:avLst/>
          </a:prstGeom>
          <a:ln>
            <a:solidFill>
              <a:srgbClr val="D60093"/>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17" name="Down Arrow 16"/>
          <p:cNvSpPr/>
          <p:nvPr/>
        </p:nvSpPr>
        <p:spPr>
          <a:xfrm>
            <a:off x="971600" y="2036605"/>
            <a:ext cx="108012" cy="2544523"/>
          </a:xfrm>
          <a:prstGeom prst="downArrow">
            <a:avLst/>
          </a:prstGeom>
          <a:ln>
            <a:solidFill>
              <a:srgbClr val="D60093"/>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EG"/>
          </a:p>
        </p:txBody>
      </p:sp>
      <p:sp>
        <p:nvSpPr>
          <p:cNvPr id="18" name="Rounded Rectangle 17"/>
          <p:cNvSpPr/>
          <p:nvPr/>
        </p:nvSpPr>
        <p:spPr>
          <a:xfrm>
            <a:off x="7524328" y="2937065"/>
            <a:ext cx="1296144" cy="923983"/>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ar-EG" b="1" dirty="0" smtClean="0">
                <a:solidFill>
                  <a:srgbClr val="0000CC"/>
                </a:solidFill>
              </a:rPr>
              <a:t>تحديد أهداف الأنشطة </a:t>
            </a:r>
            <a:r>
              <a:rPr lang="ar-EG" b="1" dirty="0">
                <a:solidFill>
                  <a:srgbClr val="0000CC"/>
                </a:solidFill>
              </a:rPr>
              <a:t>عند تصميمها</a:t>
            </a:r>
          </a:p>
        </p:txBody>
      </p:sp>
      <p:sp>
        <p:nvSpPr>
          <p:cNvPr id="19" name="Rounded Rectangle 18"/>
          <p:cNvSpPr/>
          <p:nvPr/>
        </p:nvSpPr>
        <p:spPr>
          <a:xfrm>
            <a:off x="5940152" y="2852936"/>
            <a:ext cx="1296144" cy="923983"/>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ar-EG" b="1" dirty="0">
                <a:solidFill>
                  <a:srgbClr val="0000CC"/>
                </a:solidFill>
              </a:rPr>
              <a:t>أن تكون واضحة </a:t>
            </a:r>
            <a:r>
              <a:rPr lang="ar-EG" b="1" dirty="0" smtClean="0">
                <a:solidFill>
                  <a:srgbClr val="0000CC"/>
                </a:solidFill>
              </a:rPr>
              <a:t>وسهلة</a:t>
            </a:r>
            <a:endParaRPr lang="ar-EG" b="1" dirty="0">
              <a:solidFill>
                <a:srgbClr val="0000CC"/>
              </a:solidFill>
            </a:endParaRPr>
          </a:p>
        </p:txBody>
      </p:sp>
      <p:sp>
        <p:nvSpPr>
          <p:cNvPr id="20" name="Rounded Rectangle 19"/>
          <p:cNvSpPr/>
          <p:nvPr/>
        </p:nvSpPr>
        <p:spPr>
          <a:xfrm>
            <a:off x="4355976" y="2852936"/>
            <a:ext cx="1296144" cy="923983"/>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ar-EG" b="1" dirty="0">
                <a:solidFill>
                  <a:srgbClr val="0000CC"/>
                </a:solidFill>
              </a:rPr>
              <a:t>مختصرة ووفق نقاط محددة</a:t>
            </a:r>
          </a:p>
        </p:txBody>
      </p:sp>
      <p:sp>
        <p:nvSpPr>
          <p:cNvPr id="21" name="Rounded Rectangle 20"/>
          <p:cNvSpPr/>
          <p:nvPr/>
        </p:nvSpPr>
        <p:spPr>
          <a:xfrm>
            <a:off x="1187624" y="2852936"/>
            <a:ext cx="1296144" cy="923983"/>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ar-EG" b="1" dirty="0">
                <a:solidFill>
                  <a:srgbClr val="0000CC"/>
                </a:solidFill>
              </a:rPr>
              <a:t>توافر عناصر النجاح فى الأنشطة</a:t>
            </a:r>
          </a:p>
        </p:txBody>
      </p:sp>
      <p:sp>
        <p:nvSpPr>
          <p:cNvPr id="22" name="Rounded Rectangle 21"/>
          <p:cNvSpPr/>
          <p:nvPr/>
        </p:nvSpPr>
        <p:spPr>
          <a:xfrm>
            <a:off x="2771800" y="2852936"/>
            <a:ext cx="1296144" cy="923983"/>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pPr algn="ctr"/>
            <a:r>
              <a:rPr lang="ar-EG" b="1" dirty="0">
                <a:solidFill>
                  <a:srgbClr val="0000CC"/>
                </a:solidFill>
              </a:rPr>
              <a:t>إبراز الأنشطة فى تتابع </a:t>
            </a:r>
          </a:p>
        </p:txBody>
      </p:sp>
      <p:sp>
        <p:nvSpPr>
          <p:cNvPr id="23" name="Rounded Rectangle 22"/>
          <p:cNvSpPr/>
          <p:nvPr/>
        </p:nvSpPr>
        <p:spPr>
          <a:xfrm>
            <a:off x="6732240" y="4665257"/>
            <a:ext cx="1296144" cy="923983"/>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a:r>
              <a:rPr lang="ar-EG" b="1" dirty="0" smtClean="0">
                <a:solidFill>
                  <a:schemeClr val="tx1"/>
                </a:solidFill>
              </a:rPr>
              <a:t>تشتمل </a:t>
            </a:r>
            <a:r>
              <a:rPr lang="ar-EG" b="1" dirty="0">
                <a:solidFill>
                  <a:schemeClr val="tx1"/>
                </a:solidFill>
              </a:rPr>
              <a:t>على تدريبات تعليمية كثيرة </a:t>
            </a:r>
          </a:p>
        </p:txBody>
      </p:sp>
      <p:sp>
        <p:nvSpPr>
          <p:cNvPr id="24" name="Rounded Rectangle 23"/>
          <p:cNvSpPr/>
          <p:nvPr/>
        </p:nvSpPr>
        <p:spPr>
          <a:xfrm>
            <a:off x="179512" y="4682138"/>
            <a:ext cx="1512168" cy="923983"/>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a:r>
              <a:rPr lang="ar-EG" b="1" dirty="0">
                <a:solidFill>
                  <a:schemeClr val="tx1"/>
                </a:solidFill>
              </a:rPr>
              <a:t>تتضمن عنصري التشويق واللهو</a:t>
            </a:r>
          </a:p>
        </p:txBody>
      </p:sp>
      <p:sp>
        <p:nvSpPr>
          <p:cNvPr id="25" name="Rounded Rectangle 24"/>
          <p:cNvSpPr/>
          <p:nvPr/>
        </p:nvSpPr>
        <p:spPr>
          <a:xfrm>
            <a:off x="1889702" y="4665257"/>
            <a:ext cx="1386154" cy="923983"/>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a:r>
              <a:rPr lang="ar-EG" b="1" dirty="0">
                <a:solidFill>
                  <a:schemeClr val="tx1"/>
                </a:solidFill>
              </a:rPr>
              <a:t>تحظى باهتمامات المعاقين</a:t>
            </a:r>
          </a:p>
        </p:txBody>
      </p:sp>
      <p:sp>
        <p:nvSpPr>
          <p:cNvPr id="26" name="Rounded Rectangle 25"/>
          <p:cNvSpPr/>
          <p:nvPr/>
        </p:nvSpPr>
        <p:spPr>
          <a:xfrm>
            <a:off x="3419872" y="4653136"/>
            <a:ext cx="1584176" cy="923983"/>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a:r>
              <a:rPr lang="ar-EG" b="1" dirty="0">
                <a:solidFill>
                  <a:schemeClr val="tx1"/>
                </a:solidFill>
              </a:rPr>
              <a:t>تنويع الأنشطة وترك مدة زمنية بين كل نشاطين</a:t>
            </a:r>
          </a:p>
        </p:txBody>
      </p:sp>
      <p:sp>
        <p:nvSpPr>
          <p:cNvPr id="27" name="Rounded Rectangle 26"/>
          <p:cNvSpPr/>
          <p:nvPr/>
        </p:nvSpPr>
        <p:spPr>
          <a:xfrm>
            <a:off x="5130062" y="4660465"/>
            <a:ext cx="1530170" cy="923983"/>
          </a:xfrm>
          <a:prstGeom prst="round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a:r>
              <a:rPr lang="ar-EG" b="1" dirty="0">
                <a:solidFill>
                  <a:schemeClr val="tx1"/>
                </a:solidFill>
              </a:rPr>
              <a:t>تكون مرتبطة بمشاكل ومواقف  المعاق</a:t>
            </a:r>
          </a:p>
        </p:txBody>
      </p:sp>
    </p:spTree>
    <p:extLst>
      <p:ext uri="{BB962C8B-B14F-4D97-AF65-F5344CB8AC3E}">
        <p14:creationId xmlns:p14="http://schemas.microsoft.com/office/powerpoint/2010/main" val="1750076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95536" y="116632"/>
            <a:ext cx="8208912" cy="792088"/>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r>
              <a:rPr lang="ar-EG" sz="4000" b="1" dirty="0" smtClean="0">
                <a:solidFill>
                  <a:srgbClr val="0000CC"/>
                </a:solidFill>
              </a:rPr>
              <a:t>اعتبارات أساسية  </a:t>
            </a:r>
            <a:r>
              <a:rPr lang="ar-EG" sz="4000" b="1" dirty="0">
                <a:solidFill>
                  <a:srgbClr val="0000CC"/>
                </a:solidFill>
              </a:rPr>
              <a:t>عند التدريس للمعاقين عقليا</a:t>
            </a:r>
          </a:p>
        </p:txBody>
      </p:sp>
      <p:sp>
        <p:nvSpPr>
          <p:cNvPr id="5" name="Down Arrow Callout 4"/>
          <p:cNvSpPr/>
          <p:nvPr/>
        </p:nvSpPr>
        <p:spPr>
          <a:xfrm>
            <a:off x="539552" y="1052736"/>
            <a:ext cx="7920880" cy="1080120"/>
          </a:xfrm>
          <a:prstGeom prst="downArrowCallout">
            <a:avLst/>
          </a:prstGeom>
          <a:ln>
            <a:solidFill>
              <a:srgbClr val="0000CC"/>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2400" b="1" dirty="0" smtClean="0"/>
              <a:t>توجد عدة اعتبارات يجب </a:t>
            </a:r>
            <a:r>
              <a:rPr lang="ar-EG" sz="2400" b="1" dirty="0"/>
              <a:t>أن تراعى عند </a:t>
            </a:r>
            <a:r>
              <a:rPr lang="ar-EG" sz="2400" b="1"/>
              <a:t>التدريس </a:t>
            </a:r>
            <a:r>
              <a:rPr lang="ar-EG" sz="2400" b="1" smtClean="0"/>
              <a:t>للمعاقين عقليا </a:t>
            </a:r>
            <a:r>
              <a:rPr lang="ar-EG" sz="2400" b="1" dirty="0"/>
              <a:t>فيما يلى :-</a:t>
            </a:r>
          </a:p>
        </p:txBody>
      </p:sp>
      <p:sp>
        <p:nvSpPr>
          <p:cNvPr id="8" name="Right Bracket 7"/>
          <p:cNvSpPr/>
          <p:nvPr/>
        </p:nvSpPr>
        <p:spPr>
          <a:xfrm rot="16200000">
            <a:off x="4366698" y="13515"/>
            <a:ext cx="318208" cy="4556891"/>
          </a:xfrm>
          <a:prstGeom prst="rightBracket">
            <a:avLst/>
          </a:prstGeom>
          <a:ln>
            <a:solidFill>
              <a:srgbClr val="D60093"/>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10" name="Rounded Rectangle 9"/>
          <p:cNvSpPr/>
          <p:nvPr/>
        </p:nvSpPr>
        <p:spPr>
          <a:xfrm>
            <a:off x="4716016" y="2492896"/>
            <a:ext cx="3816424"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a:t>1- مرورالطالب بخبرة النجاح </a:t>
            </a:r>
          </a:p>
        </p:txBody>
      </p:sp>
      <p:sp>
        <p:nvSpPr>
          <p:cNvPr id="11" name="Rounded Rectangle 10"/>
          <p:cNvSpPr/>
          <p:nvPr/>
        </p:nvSpPr>
        <p:spPr>
          <a:xfrm>
            <a:off x="4716016" y="4869160"/>
            <a:ext cx="3816424"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5- </a:t>
            </a:r>
            <a:r>
              <a:rPr lang="ar-EG" b="1" dirty="0"/>
              <a:t>الانتقال من خطوة إلى خطوة أخرى </a:t>
            </a:r>
          </a:p>
        </p:txBody>
      </p:sp>
      <p:sp>
        <p:nvSpPr>
          <p:cNvPr id="12" name="Rounded Rectangle 11"/>
          <p:cNvSpPr/>
          <p:nvPr/>
        </p:nvSpPr>
        <p:spPr>
          <a:xfrm>
            <a:off x="4716016" y="3111025"/>
            <a:ext cx="3816424"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2- تقديم </a:t>
            </a:r>
            <a:r>
              <a:rPr lang="ar-EG" b="1" dirty="0"/>
              <a:t>تغذية راجعة </a:t>
            </a:r>
          </a:p>
        </p:txBody>
      </p:sp>
      <p:sp>
        <p:nvSpPr>
          <p:cNvPr id="13" name="Rounded Rectangle 12"/>
          <p:cNvSpPr/>
          <p:nvPr/>
        </p:nvSpPr>
        <p:spPr>
          <a:xfrm>
            <a:off x="4716016" y="3673035"/>
            <a:ext cx="3840810"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3- </a:t>
            </a:r>
            <a:r>
              <a:rPr lang="ar-EG" b="1" dirty="0"/>
              <a:t>تعزيز الاستجابة الصحيحة </a:t>
            </a:r>
          </a:p>
        </p:txBody>
      </p:sp>
      <p:sp>
        <p:nvSpPr>
          <p:cNvPr id="14" name="Rounded Rectangle 13"/>
          <p:cNvSpPr/>
          <p:nvPr/>
        </p:nvSpPr>
        <p:spPr>
          <a:xfrm>
            <a:off x="4716016" y="4263153"/>
            <a:ext cx="3816424"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4- </a:t>
            </a:r>
            <a:r>
              <a:rPr lang="ar-EG" b="1" dirty="0"/>
              <a:t>تحديد أقصى مستوى أداء يجب أن يصل </a:t>
            </a:r>
            <a:r>
              <a:rPr lang="ar-EG" b="1" dirty="0" smtClean="0"/>
              <a:t>إليه</a:t>
            </a:r>
            <a:endParaRPr lang="ar-EG" b="1" dirty="0"/>
          </a:p>
        </p:txBody>
      </p:sp>
      <p:sp>
        <p:nvSpPr>
          <p:cNvPr id="15" name="Rounded Rectangle 14"/>
          <p:cNvSpPr/>
          <p:nvPr/>
        </p:nvSpPr>
        <p:spPr>
          <a:xfrm>
            <a:off x="4716016" y="6063353"/>
            <a:ext cx="3816424"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7- التكرار </a:t>
            </a:r>
            <a:r>
              <a:rPr lang="ar-EG" b="1" dirty="0"/>
              <a:t>بشكل كاف لضمان التعلم </a:t>
            </a:r>
          </a:p>
        </p:txBody>
      </p:sp>
      <p:sp>
        <p:nvSpPr>
          <p:cNvPr id="16" name="Rounded Rectangle 15"/>
          <p:cNvSpPr/>
          <p:nvPr/>
        </p:nvSpPr>
        <p:spPr>
          <a:xfrm>
            <a:off x="4716016" y="5445224"/>
            <a:ext cx="3816424"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6- </a:t>
            </a:r>
            <a:r>
              <a:rPr lang="ar-EG" b="1" dirty="0"/>
              <a:t>نقل التعليم وتعميم الخبرة </a:t>
            </a:r>
          </a:p>
        </p:txBody>
      </p:sp>
      <p:sp>
        <p:nvSpPr>
          <p:cNvPr id="17" name="Rounded Rectangle 16"/>
          <p:cNvSpPr/>
          <p:nvPr/>
        </p:nvSpPr>
        <p:spPr>
          <a:xfrm>
            <a:off x="179512" y="2492896"/>
            <a:ext cx="4032448"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8- </a:t>
            </a:r>
            <a:r>
              <a:rPr lang="ar-EG" b="1" dirty="0"/>
              <a:t>التأكد من </a:t>
            </a:r>
            <a:r>
              <a:rPr lang="ar-EG" b="1" dirty="0" smtClean="0"/>
              <a:t>احتفاظه بالمفاهيم السابقة</a:t>
            </a:r>
            <a:endParaRPr lang="ar-EG" b="1" dirty="0"/>
          </a:p>
        </p:txBody>
      </p:sp>
      <p:sp>
        <p:nvSpPr>
          <p:cNvPr id="18" name="Rounded Rectangle 17"/>
          <p:cNvSpPr/>
          <p:nvPr/>
        </p:nvSpPr>
        <p:spPr>
          <a:xfrm>
            <a:off x="179512" y="3111025"/>
            <a:ext cx="4032448"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9- </a:t>
            </a:r>
            <a:r>
              <a:rPr lang="ar-EG" b="1" dirty="0"/>
              <a:t>ربط المثير بالاستجابة </a:t>
            </a:r>
          </a:p>
        </p:txBody>
      </p:sp>
      <p:sp>
        <p:nvSpPr>
          <p:cNvPr id="19" name="Rounded Rectangle 18"/>
          <p:cNvSpPr/>
          <p:nvPr/>
        </p:nvSpPr>
        <p:spPr>
          <a:xfrm>
            <a:off x="179512" y="3687089"/>
            <a:ext cx="4032448"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10- تشجيعه للقيام </a:t>
            </a:r>
            <a:r>
              <a:rPr lang="ar-EG" b="1" dirty="0"/>
              <a:t>بمجهود أكبر</a:t>
            </a:r>
          </a:p>
        </p:txBody>
      </p:sp>
      <p:sp>
        <p:nvSpPr>
          <p:cNvPr id="20" name="Rounded Rectangle 19"/>
          <p:cNvSpPr/>
          <p:nvPr/>
        </p:nvSpPr>
        <p:spPr>
          <a:xfrm>
            <a:off x="179512" y="4911225"/>
            <a:ext cx="4032448"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12- </a:t>
            </a:r>
            <a:r>
              <a:rPr lang="ar-EG" b="1" dirty="0"/>
              <a:t>ترتيب وتنظيم المادة التعليمية</a:t>
            </a:r>
          </a:p>
        </p:txBody>
      </p:sp>
      <p:sp>
        <p:nvSpPr>
          <p:cNvPr id="21" name="Rounded Rectangle 20"/>
          <p:cNvSpPr/>
          <p:nvPr/>
        </p:nvSpPr>
        <p:spPr>
          <a:xfrm>
            <a:off x="179512" y="4293096"/>
            <a:ext cx="4032448"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11- </a:t>
            </a:r>
            <a:r>
              <a:rPr lang="ar-EG" b="1" dirty="0"/>
              <a:t>تحديد عدد المفاهيم التي ستقدم في </a:t>
            </a:r>
            <a:r>
              <a:rPr lang="ar-EG" b="1" dirty="0" smtClean="0"/>
              <a:t>زمن معين</a:t>
            </a:r>
            <a:endParaRPr lang="ar-EG" b="1" dirty="0"/>
          </a:p>
        </p:txBody>
      </p:sp>
      <p:sp>
        <p:nvSpPr>
          <p:cNvPr id="22" name="Rounded Rectangle 21"/>
          <p:cNvSpPr/>
          <p:nvPr/>
        </p:nvSpPr>
        <p:spPr>
          <a:xfrm>
            <a:off x="179512" y="5517232"/>
            <a:ext cx="4032448" cy="461991"/>
          </a:xfrm>
          <a:prstGeom prst="roundRect">
            <a:avLst/>
          </a:prstGeom>
          <a:ln>
            <a:solidFill>
              <a:srgbClr val="C00000"/>
            </a:solidFill>
          </a:ln>
        </p:spPr>
        <p:style>
          <a:lnRef idx="1">
            <a:schemeClr val="accent5"/>
          </a:lnRef>
          <a:fillRef idx="2">
            <a:schemeClr val="accent5"/>
          </a:fillRef>
          <a:effectRef idx="1">
            <a:schemeClr val="accent5"/>
          </a:effectRef>
          <a:fontRef idx="minor">
            <a:schemeClr val="dk1"/>
          </a:fontRef>
        </p:style>
        <p:txBody>
          <a:bodyPr rtlCol="1" anchor="ctr"/>
          <a:lstStyle/>
          <a:p>
            <a:r>
              <a:rPr lang="ar-EG" b="1" dirty="0" smtClean="0"/>
              <a:t>13- </a:t>
            </a:r>
            <a:r>
              <a:rPr lang="ar-EG" b="1" dirty="0"/>
              <a:t>تقديم خبرات ناجحة </a:t>
            </a:r>
          </a:p>
        </p:txBody>
      </p:sp>
    </p:spTree>
    <p:extLst>
      <p:ext uri="{BB962C8B-B14F-4D97-AF65-F5344CB8AC3E}">
        <p14:creationId xmlns:p14="http://schemas.microsoft.com/office/powerpoint/2010/main" val="720459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95536" y="188640"/>
            <a:ext cx="8208912" cy="792088"/>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EG" sz="4000" b="1" dirty="0" smtClean="0">
              <a:solidFill>
                <a:srgbClr val="0000CC"/>
              </a:solidFill>
            </a:endParaRPr>
          </a:p>
          <a:p>
            <a:pPr algn="ctr"/>
            <a:r>
              <a:rPr lang="ar-EG" sz="4000" b="1" dirty="0" smtClean="0">
                <a:solidFill>
                  <a:srgbClr val="0000CC"/>
                </a:solidFill>
              </a:rPr>
              <a:t>أساليب </a:t>
            </a:r>
            <a:r>
              <a:rPr lang="ar-EG" sz="4000" b="1" dirty="0">
                <a:solidFill>
                  <a:srgbClr val="0000CC"/>
                </a:solidFill>
              </a:rPr>
              <a:t>تعليم المعاقين </a:t>
            </a:r>
            <a:r>
              <a:rPr lang="ar-EG" sz="4000" b="1" dirty="0" smtClean="0">
                <a:solidFill>
                  <a:srgbClr val="0000CC"/>
                </a:solidFill>
              </a:rPr>
              <a:t>عقليا(القابلين للتعلم)</a:t>
            </a:r>
            <a:endParaRPr lang="ar-EG" sz="4000" b="1" dirty="0">
              <a:solidFill>
                <a:srgbClr val="0000CC"/>
              </a:solidFill>
            </a:endParaRPr>
          </a:p>
          <a:p>
            <a:pPr algn="ctr"/>
            <a:endParaRPr lang="ar-EG" sz="4000" b="1" dirty="0">
              <a:solidFill>
                <a:srgbClr val="0000CC"/>
              </a:solidFill>
            </a:endParaRPr>
          </a:p>
        </p:txBody>
      </p:sp>
      <p:sp>
        <p:nvSpPr>
          <p:cNvPr id="7" name="Right Brace 6"/>
          <p:cNvSpPr/>
          <p:nvPr/>
        </p:nvSpPr>
        <p:spPr>
          <a:xfrm rot="16200000">
            <a:off x="4009374" y="-1814146"/>
            <a:ext cx="1080120" cy="666986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8" name="Right Brace 7"/>
          <p:cNvSpPr/>
          <p:nvPr/>
        </p:nvSpPr>
        <p:spPr>
          <a:xfrm rot="16200000">
            <a:off x="4085946" y="386663"/>
            <a:ext cx="936104" cy="226825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EG"/>
          </a:p>
        </p:txBody>
      </p:sp>
      <p:sp>
        <p:nvSpPr>
          <p:cNvPr id="9" name="Oval 8"/>
          <p:cNvSpPr/>
          <p:nvPr/>
        </p:nvSpPr>
        <p:spPr>
          <a:xfrm>
            <a:off x="6984268" y="2060848"/>
            <a:ext cx="1836204" cy="1584176"/>
          </a:xfrm>
          <a:prstGeom prst="ellipse">
            <a:avLst/>
          </a:prstGeom>
          <a:ln>
            <a:solidFill>
              <a:srgbClr val="FF0000"/>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2000" b="1" dirty="0"/>
              <a:t>أسلوب التعليم الفردي </a:t>
            </a:r>
            <a:endParaRPr lang="ar-EG" sz="2000" dirty="0">
              <a:ln>
                <a:solidFill>
                  <a:srgbClr val="0000CC"/>
                </a:solidFill>
              </a:ln>
              <a:solidFill>
                <a:sysClr val="windowText" lastClr="000000"/>
              </a:solidFill>
            </a:endParaRPr>
          </a:p>
        </p:txBody>
      </p:sp>
      <p:sp>
        <p:nvSpPr>
          <p:cNvPr id="11" name="Oval 10"/>
          <p:cNvSpPr/>
          <p:nvPr/>
        </p:nvSpPr>
        <p:spPr>
          <a:xfrm>
            <a:off x="2483768" y="2060848"/>
            <a:ext cx="1872208" cy="1584176"/>
          </a:xfrm>
          <a:prstGeom prst="ellipse">
            <a:avLst/>
          </a:prstGeom>
          <a:ln>
            <a:solidFill>
              <a:srgbClr val="FF0000"/>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2000" b="1" dirty="0"/>
              <a:t>أسلوب التعليم المبني على تعديل </a:t>
            </a:r>
            <a:r>
              <a:rPr lang="ar-EG" sz="2000" b="1" dirty="0" smtClean="0"/>
              <a:t>السلوك</a:t>
            </a:r>
            <a:endParaRPr lang="ar-EG" sz="2000" dirty="0">
              <a:ln>
                <a:solidFill>
                  <a:srgbClr val="0000CC"/>
                </a:solidFill>
              </a:ln>
              <a:solidFill>
                <a:sysClr val="windowText" lastClr="000000"/>
              </a:solidFill>
            </a:endParaRPr>
          </a:p>
        </p:txBody>
      </p:sp>
      <p:sp>
        <p:nvSpPr>
          <p:cNvPr id="12" name="Oval 11"/>
          <p:cNvSpPr/>
          <p:nvPr/>
        </p:nvSpPr>
        <p:spPr>
          <a:xfrm>
            <a:off x="324734" y="2060848"/>
            <a:ext cx="1798994" cy="1584176"/>
          </a:xfrm>
          <a:prstGeom prst="ellipse">
            <a:avLst/>
          </a:prstGeom>
          <a:ln>
            <a:solidFill>
              <a:srgbClr val="FF0000"/>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2000" b="1" dirty="0"/>
              <a:t>التدريس القائم على استخدام الكمبيوتر </a:t>
            </a:r>
            <a:endParaRPr lang="ar-EG" sz="2000" dirty="0">
              <a:ln>
                <a:solidFill>
                  <a:srgbClr val="0000CC"/>
                </a:solidFill>
              </a:ln>
              <a:solidFill>
                <a:sysClr val="windowText" lastClr="000000"/>
              </a:solidFill>
            </a:endParaRPr>
          </a:p>
        </p:txBody>
      </p:sp>
      <p:sp>
        <p:nvSpPr>
          <p:cNvPr id="13" name="Oval 12"/>
          <p:cNvSpPr/>
          <p:nvPr/>
        </p:nvSpPr>
        <p:spPr>
          <a:xfrm>
            <a:off x="4698014" y="2060848"/>
            <a:ext cx="1962218" cy="1584176"/>
          </a:xfrm>
          <a:prstGeom prst="ellipse">
            <a:avLst/>
          </a:prstGeom>
          <a:ln>
            <a:solidFill>
              <a:srgbClr val="FF0000"/>
            </a:solidFill>
          </a:ln>
        </p:spPr>
        <p:style>
          <a:lnRef idx="1">
            <a:schemeClr val="accent4"/>
          </a:lnRef>
          <a:fillRef idx="2">
            <a:schemeClr val="accent4"/>
          </a:fillRef>
          <a:effectRef idx="1">
            <a:schemeClr val="accent4"/>
          </a:effectRef>
          <a:fontRef idx="minor">
            <a:schemeClr val="dk1"/>
          </a:fontRef>
        </p:style>
        <p:txBody>
          <a:bodyPr rtlCol="1" anchor="ctr"/>
          <a:lstStyle/>
          <a:p>
            <a:pPr algn="ctr"/>
            <a:r>
              <a:rPr lang="ar-EG" sz="2000" b="1" dirty="0"/>
              <a:t>أسلوب تحليل المهمات </a:t>
            </a:r>
            <a:endParaRPr lang="ar-EG" sz="2000" dirty="0">
              <a:ln>
                <a:solidFill>
                  <a:srgbClr val="0000CC"/>
                </a:solidFill>
              </a:ln>
              <a:solidFill>
                <a:sysClr val="windowText" lastClr="000000"/>
              </a:solidFill>
            </a:endParaRPr>
          </a:p>
        </p:txBody>
      </p:sp>
      <p:sp>
        <p:nvSpPr>
          <p:cNvPr id="14" name="Horizontal Scroll 13"/>
          <p:cNvSpPr/>
          <p:nvPr/>
        </p:nvSpPr>
        <p:spPr>
          <a:xfrm>
            <a:off x="7308304" y="4221088"/>
            <a:ext cx="1380706" cy="1872208"/>
          </a:xfrm>
          <a:prstGeom prst="horizontalScroll">
            <a:avLst/>
          </a:prstGeom>
        </p:spPr>
        <p:style>
          <a:lnRef idx="1">
            <a:schemeClr val="accent5"/>
          </a:lnRef>
          <a:fillRef idx="3">
            <a:schemeClr val="accent5"/>
          </a:fillRef>
          <a:effectRef idx="2">
            <a:schemeClr val="accent5"/>
          </a:effectRef>
          <a:fontRef idx="minor">
            <a:schemeClr val="lt1"/>
          </a:fontRef>
        </p:style>
        <p:txBody>
          <a:bodyPr rtlCol="1" anchor="ctr"/>
          <a:lstStyle/>
          <a:p>
            <a:pPr lvl="0" algn="ctr"/>
            <a:r>
              <a:rPr lang="ar-EG" sz="2400" b="1" dirty="0" smtClean="0">
                <a:solidFill>
                  <a:schemeClr val="tx1"/>
                </a:solidFill>
              </a:rPr>
              <a:t>أسلوب التعليم الفردي</a:t>
            </a:r>
            <a:endParaRPr lang="en-US" sz="2400" b="1" dirty="0" smtClean="0">
              <a:solidFill>
                <a:schemeClr val="tx1"/>
              </a:solidFill>
            </a:endParaRPr>
          </a:p>
          <a:p>
            <a:pPr algn="ctr"/>
            <a:endParaRPr lang="ar-EG" dirty="0"/>
          </a:p>
        </p:txBody>
      </p:sp>
      <p:sp>
        <p:nvSpPr>
          <p:cNvPr id="15" name="Rectangle 14"/>
          <p:cNvSpPr/>
          <p:nvPr/>
        </p:nvSpPr>
        <p:spPr>
          <a:xfrm>
            <a:off x="395536" y="4473116"/>
            <a:ext cx="6768752" cy="1332148"/>
          </a:xfrm>
          <a:prstGeom prst="rect">
            <a:avLst/>
          </a:prstGeom>
          <a:ln>
            <a:solidFill>
              <a:srgbClr val="002060"/>
            </a:solidFill>
          </a:ln>
        </p:spPr>
        <p:style>
          <a:lnRef idx="1">
            <a:schemeClr val="accent3"/>
          </a:lnRef>
          <a:fillRef idx="2">
            <a:schemeClr val="accent3"/>
          </a:fillRef>
          <a:effectRef idx="1">
            <a:schemeClr val="accent3"/>
          </a:effectRef>
          <a:fontRef idx="minor">
            <a:schemeClr val="dk1"/>
          </a:fontRef>
        </p:style>
        <p:txBody>
          <a:bodyPr rtlCol="1" anchor="ctr"/>
          <a:lstStyle/>
          <a:p>
            <a:pPr algn="ctr">
              <a:spcBef>
                <a:spcPts val="600"/>
              </a:spcBef>
            </a:pPr>
            <a:endParaRPr lang="ar-EG" sz="2000" b="1" dirty="0" smtClean="0"/>
          </a:p>
          <a:p>
            <a:pPr algn="just"/>
            <a:r>
              <a:rPr lang="ar-EG" sz="2000" b="1" dirty="0" smtClean="0"/>
              <a:t>    يعد </a:t>
            </a:r>
            <a:r>
              <a:rPr lang="ar-EG" sz="2000" b="1" dirty="0"/>
              <a:t>أسلوب التعلم الفردي من الأساليب المهمة أثناء التدريس للتلاميذ المعاقين عقليا؛ وذلك لأنه </a:t>
            </a:r>
            <a:r>
              <a:rPr lang="ar-EG" sz="2000" b="1" dirty="0" smtClean="0"/>
              <a:t>يراعي </a:t>
            </a:r>
            <a:r>
              <a:rPr lang="ar-EG" sz="2000" b="1" dirty="0"/>
              <a:t>الفروق الفردية بين التلاميذ، ويمكن عن طريقة تلبية الاحتياجات التعليمية الخاصة لكل تلميذ على حدة، وهذا يساعد المعلم على تدعيم نواحي القوة، وعلاج نواحي القصور لدى التلميذ.</a:t>
            </a:r>
            <a:endParaRPr lang="en-US" sz="2000" b="1" dirty="0"/>
          </a:p>
          <a:p>
            <a:pPr algn="ctr"/>
            <a:endParaRPr lang="ar-EG" sz="2000" b="1" dirty="0"/>
          </a:p>
        </p:txBody>
      </p:sp>
    </p:spTree>
    <p:extLst>
      <p:ext uri="{BB962C8B-B14F-4D97-AF65-F5344CB8AC3E}">
        <p14:creationId xmlns:p14="http://schemas.microsoft.com/office/powerpoint/2010/main" val="1821192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95536" y="116632"/>
            <a:ext cx="8208912" cy="792088"/>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EG" sz="4000" b="1" dirty="0" smtClean="0">
              <a:solidFill>
                <a:srgbClr val="0000CC"/>
              </a:solidFill>
            </a:endParaRPr>
          </a:p>
          <a:p>
            <a:pPr algn="ctr"/>
            <a:r>
              <a:rPr lang="ar-EG" sz="4000" b="1" dirty="0" smtClean="0">
                <a:solidFill>
                  <a:srgbClr val="0000CC"/>
                </a:solidFill>
              </a:rPr>
              <a:t>تابع أساليب </a:t>
            </a:r>
            <a:r>
              <a:rPr lang="ar-EG" sz="4000" b="1" dirty="0">
                <a:solidFill>
                  <a:srgbClr val="0000CC"/>
                </a:solidFill>
              </a:rPr>
              <a:t>تعليم المعاقين </a:t>
            </a:r>
            <a:r>
              <a:rPr lang="ar-EG" sz="4000" b="1" dirty="0" smtClean="0">
                <a:solidFill>
                  <a:srgbClr val="0000CC"/>
                </a:solidFill>
              </a:rPr>
              <a:t>عقليا(القابلين للتعلم)</a:t>
            </a:r>
            <a:endParaRPr lang="ar-EG" sz="4000" b="1" dirty="0">
              <a:solidFill>
                <a:srgbClr val="0000CC"/>
              </a:solidFill>
            </a:endParaRPr>
          </a:p>
          <a:p>
            <a:pPr algn="ctr"/>
            <a:endParaRPr lang="ar-EG" sz="4000" b="1" dirty="0">
              <a:solidFill>
                <a:srgbClr val="0000CC"/>
              </a:solidFill>
            </a:endParaRPr>
          </a:p>
        </p:txBody>
      </p:sp>
      <p:sp>
        <p:nvSpPr>
          <p:cNvPr id="14" name="Horizontal Scroll 13"/>
          <p:cNvSpPr/>
          <p:nvPr/>
        </p:nvSpPr>
        <p:spPr>
          <a:xfrm>
            <a:off x="7223742" y="980728"/>
            <a:ext cx="1524722" cy="5328592"/>
          </a:xfrm>
          <a:prstGeom prst="horizontalScroll">
            <a:avLst/>
          </a:prstGeom>
        </p:spPr>
        <p:style>
          <a:lnRef idx="1">
            <a:schemeClr val="accent5"/>
          </a:lnRef>
          <a:fillRef idx="3">
            <a:schemeClr val="accent5"/>
          </a:fillRef>
          <a:effectRef idx="2">
            <a:schemeClr val="accent5"/>
          </a:effectRef>
          <a:fontRef idx="minor">
            <a:schemeClr val="lt1"/>
          </a:fontRef>
        </p:style>
        <p:txBody>
          <a:bodyPr rtlCol="1" anchor="ctr"/>
          <a:lstStyle/>
          <a:p>
            <a:pPr algn="ctr">
              <a:lnSpc>
                <a:spcPct val="150000"/>
              </a:lnSpc>
            </a:pPr>
            <a:r>
              <a:rPr lang="ar-EG" sz="2400" b="1" dirty="0">
                <a:solidFill>
                  <a:schemeClr val="tx1"/>
                </a:solidFill>
              </a:rPr>
              <a:t>أسلوب تحليل المهمات </a:t>
            </a:r>
            <a:endParaRPr lang="ar-EG" sz="2400" dirty="0">
              <a:ln>
                <a:solidFill>
                  <a:srgbClr val="0000CC"/>
                </a:solidFill>
              </a:ln>
              <a:solidFill>
                <a:schemeClr val="tx1"/>
              </a:solidFill>
            </a:endParaRPr>
          </a:p>
        </p:txBody>
      </p:sp>
      <p:sp>
        <p:nvSpPr>
          <p:cNvPr id="15" name="Rectangle 14"/>
          <p:cNvSpPr/>
          <p:nvPr/>
        </p:nvSpPr>
        <p:spPr>
          <a:xfrm>
            <a:off x="395536" y="1268760"/>
            <a:ext cx="6768752" cy="5040560"/>
          </a:xfrm>
          <a:prstGeom prst="rect">
            <a:avLst/>
          </a:prstGeom>
          <a:ln>
            <a:solidFill>
              <a:srgbClr val="002060"/>
            </a:solidFill>
          </a:ln>
        </p:spPr>
        <p:style>
          <a:lnRef idx="1">
            <a:schemeClr val="accent3"/>
          </a:lnRef>
          <a:fillRef idx="2">
            <a:schemeClr val="accent3"/>
          </a:fillRef>
          <a:effectRef idx="1">
            <a:schemeClr val="accent3"/>
          </a:effectRef>
          <a:fontRef idx="minor">
            <a:schemeClr val="dk1"/>
          </a:fontRef>
        </p:style>
        <p:txBody>
          <a:bodyPr rtlCol="1" anchor="ctr"/>
          <a:lstStyle/>
          <a:p>
            <a:pPr algn="ctr">
              <a:spcBef>
                <a:spcPts val="600"/>
              </a:spcBef>
            </a:pPr>
            <a:endParaRPr lang="ar-EG" sz="2000" b="1" dirty="0" smtClean="0"/>
          </a:p>
          <a:p>
            <a:pPr algn="just"/>
            <a:r>
              <a:rPr lang="ar-EG" sz="2000" b="1" dirty="0" smtClean="0"/>
              <a:t>     </a:t>
            </a:r>
          </a:p>
          <a:p>
            <a:pPr algn="just"/>
            <a:endParaRPr lang="ar-EG" sz="2000" b="1" dirty="0"/>
          </a:p>
          <a:p>
            <a:pPr algn="just"/>
            <a:endParaRPr lang="ar-EG" sz="2000" b="1" dirty="0" smtClean="0"/>
          </a:p>
          <a:p>
            <a:pPr algn="just"/>
            <a:endParaRPr lang="ar-EG" sz="2000" b="1" dirty="0"/>
          </a:p>
          <a:p>
            <a:pPr algn="just"/>
            <a:endParaRPr lang="ar-EG" sz="2000" b="1" dirty="0" smtClean="0"/>
          </a:p>
          <a:p>
            <a:pPr algn="just"/>
            <a:endParaRPr lang="ar-EG" sz="2000" b="1" dirty="0"/>
          </a:p>
          <a:p>
            <a:pPr algn="just"/>
            <a:endParaRPr lang="ar-EG" sz="2000" b="1" dirty="0" smtClean="0"/>
          </a:p>
          <a:p>
            <a:pPr algn="just"/>
            <a:endParaRPr lang="ar-EG" sz="2000" b="1" dirty="0"/>
          </a:p>
          <a:p>
            <a:pPr algn="just"/>
            <a:endParaRPr lang="ar-EG" sz="2000" b="1" dirty="0" smtClean="0"/>
          </a:p>
          <a:p>
            <a:pPr algn="just"/>
            <a:endParaRPr lang="ar-EG" sz="2000" b="1" dirty="0"/>
          </a:p>
          <a:p>
            <a:pPr algn="just"/>
            <a:r>
              <a:rPr lang="ar-EG" sz="2000" b="1" dirty="0" smtClean="0"/>
              <a:t>       </a:t>
            </a:r>
            <a:r>
              <a:rPr lang="ar-EG" sz="2000" b="1" dirty="0" smtClean="0">
                <a:solidFill>
                  <a:srgbClr val="003300"/>
                </a:solidFill>
              </a:rPr>
              <a:t>الهدف </a:t>
            </a:r>
            <a:r>
              <a:rPr lang="ar-EG" sz="2000" b="1" dirty="0">
                <a:solidFill>
                  <a:srgbClr val="003300"/>
                </a:solidFill>
              </a:rPr>
              <a:t>الأساسي لأسلوب تحليل المهمات هو محاولة تجزئة المهمة (المهارة) إلى عناصرها الأساسية، وذلك لتسهيل عملية تدريب الطفل المعاق عقليا، وكذلك حتى يسهل على المعلم تدريب الطفل المعاق عقليا على إتقانها، وأيضا حتى يمكن ملاحظتها وقياسها، ومحاولة إعادة الطفل إلى الجزء الذي لا يتقنه حتى يستطيع أن يتعلمه، ثم ينتقل إلى المهمة الأخرى، </a:t>
            </a:r>
          </a:p>
          <a:p>
            <a:pPr>
              <a:spcBef>
                <a:spcPts val="1200"/>
              </a:spcBef>
              <a:spcAft>
                <a:spcPts val="1200"/>
              </a:spcAft>
            </a:pPr>
            <a:r>
              <a:rPr lang="ar-EG" sz="2000" b="1" dirty="0">
                <a:solidFill>
                  <a:srgbClr val="D60093"/>
                </a:solidFill>
              </a:rPr>
              <a:t>الفوائد التربوية لأسلوب تحليل المهمة  :</a:t>
            </a:r>
            <a:endParaRPr lang="en-US" sz="2000" b="1" dirty="0">
              <a:solidFill>
                <a:srgbClr val="D60093"/>
              </a:solidFill>
            </a:endParaRPr>
          </a:p>
          <a:p>
            <a:r>
              <a:rPr lang="ar-EG" sz="2000" b="1" dirty="0">
                <a:solidFill>
                  <a:srgbClr val="002060"/>
                </a:solidFill>
              </a:rPr>
              <a:t>1- الوصول إلى نتائج إيجابية في تطوير وتحسين العملية التربوية، </a:t>
            </a:r>
            <a:endParaRPr lang="en-US" sz="2000" b="1" dirty="0">
              <a:solidFill>
                <a:srgbClr val="002060"/>
              </a:solidFill>
            </a:endParaRPr>
          </a:p>
          <a:p>
            <a:r>
              <a:rPr lang="ar-EG" sz="2000" b="1" dirty="0">
                <a:solidFill>
                  <a:srgbClr val="002060"/>
                </a:solidFill>
              </a:rPr>
              <a:t>2- الإسهام في تطوير وتحسين محتوى الكتاب، علاوة على عملية اختيار </a:t>
            </a:r>
            <a:endParaRPr lang="ar-EG" sz="2000" b="1" dirty="0" smtClean="0">
              <a:solidFill>
                <a:srgbClr val="002060"/>
              </a:solidFill>
            </a:endParaRPr>
          </a:p>
          <a:p>
            <a:r>
              <a:rPr lang="ar-EG" sz="2000" b="1" dirty="0" smtClean="0">
                <a:solidFill>
                  <a:srgbClr val="002060"/>
                </a:solidFill>
              </a:rPr>
              <a:t>     المحتوى </a:t>
            </a:r>
            <a:r>
              <a:rPr lang="ar-EG" sz="2000" b="1" dirty="0">
                <a:solidFill>
                  <a:srgbClr val="002060"/>
                </a:solidFill>
              </a:rPr>
              <a:t>الذي يتلاءم ومستوى التلاميذ اللغوي والعقلي والنفس حركي.</a:t>
            </a:r>
            <a:endParaRPr lang="en-US" sz="2000" b="1" dirty="0">
              <a:solidFill>
                <a:srgbClr val="002060"/>
              </a:solidFill>
            </a:endParaRPr>
          </a:p>
          <a:p>
            <a:r>
              <a:rPr lang="ar-EG" sz="2000" b="1" dirty="0">
                <a:solidFill>
                  <a:srgbClr val="002060"/>
                </a:solidFill>
              </a:rPr>
              <a:t>3- الكشف عن الصعوبات التي تواجه التلاميذ المعاقين عقليا للوقوف عليها </a:t>
            </a:r>
            <a:endParaRPr lang="ar-EG" sz="2000" b="1" dirty="0" smtClean="0">
              <a:solidFill>
                <a:srgbClr val="002060"/>
              </a:solidFill>
            </a:endParaRPr>
          </a:p>
          <a:p>
            <a:r>
              <a:rPr lang="ar-EG" sz="2000" b="1" dirty="0">
                <a:solidFill>
                  <a:srgbClr val="002060"/>
                </a:solidFill>
              </a:rPr>
              <a:t> </a:t>
            </a:r>
            <a:r>
              <a:rPr lang="ar-EG" sz="2000" b="1" dirty="0" smtClean="0">
                <a:solidFill>
                  <a:srgbClr val="002060"/>
                </a:solidFill>
              </a:rPr>
              <a:t>    لمواجهتها </a:t>
            </a:r>
            <a:r>
              <a:rPr lang="ar-EG" sz="2000" b="1" dirty="0">
                <a:solidFill>
                  <a:srgbClr val="002060"/>
                </a:solidFill>
              </a:rPr>
              <a:t>من أجل الوصول إلى عملية تعليم فعالة.</a:t>
            </a:r>
            <a:endParaRPr lang="en-US" sz="2000" b="1" dirty="0">
              <a:solidFill>
                <a:srgbClr val="002060"/>
              </a:solidFill>
            </a:endParaRPr>
          </a:p>
          <a:p>
            <a:r>
              <a:rPr lang="ar-EG" sz="2000" b="1" dirty="0">
                <a:solidFill>
                  <a:srgbClr val="002060"/>
                </a:solidFill>
              </a:rPr>
              <a:t>4- قياس إثرائية المحتوى أي تحديد مستوى سهولة أو صعوبة المحتوى</a:t>
            </a:r>
          </a:p>
          <a:p>
            <a:r>
              <a:rPr lang="ar-EG" sz="2000" b="1" dirty="0">
                <a:solidFill>
                  <a:srgbClr val="002060"/>
                </a:solidFill>
              </a:rPr>
              <a:t>5- تسهيل عملية صياغة أهداف الدرس بصورة دقيقة ومحددة .</a:t>
            </a:r>
            <a:endParaRPr lang="en-US" sz="2000" b="1" dirty="0">
              <a:solidFill>
                <a:srgbClr val="002060"/>
              </a:solidFill>
            </a:endParaRPr>
          </a:p>
          <a:p>
            <a:r>
              <a:rPr lang="ar-EG" sz="2000" b="1" dirty="0">
                <a:solidFill>
                  <a:srgbClr val="002060"/>
                </a:solidFill>
              </a:rPr>
              <a:t>6- تسهيل عملية التقويم، وتحقيق شموليتها.</a:t>
            </a:r>
            <a:endParaRPr lang="en-US" sz="2000" b="1" dirty="0">
              <a:solidFill>
                <a:srgbClr val="002060"/>
              </a:solidFill>
            </a:endParaRPr>
          </a:p>
          <a:p>
            <a:r>
              <a:rPr lang="ar-EG" sz="2000" b="1" dirty="0">
                <a:solidFill>
                  <a:srgbClr val="002060"/>
                </a:solidFill>
              </a:rPr>
              <a:t>7- ينمي الخبرة لدى المعلم بكل ما تحتويه المادة </a:t>
            </a:r>
            <a:r>
              <a:rPr lang="ar-EG" sz="2000" b="1" dirty="0"/>
              <a:t>.</a:t>
            </a:r>
            <a:endParaRPr lang="en-US" sz="2000" b="1" dirty="0"/>
          </a:p>
          <a:p>
            <a:pPr algn="just"/>
            <a:endParaRPr lang="ar-EG" sz="2000" b="1" dirty="0" smtClean="0"/>
          </a:p>
          <a:p>
            <a:pPr algn="just"/>
            <a:endParaRPr lang="ar-EG" sz="2000" b="1" dirty="0" smtClean="0"/>
          </a:p>
          <a:p>
            <a:pPr algn="just"/>
            <a:endParaRPr lang="ar-EG" sz="2000" b="1" dirty="0"/>
          </a:p>
          <a:p>
            <a:pPr algn="just"/>
            <a:endParaRPr lang="ar-EG" sz="2000" b="1" dirty="0" smtClean="0"/>
          </a:p>
          <a:p>
            <a:pPr algn="just"/>
            <a:endParaRPr lang="ar-EG" sz="2000" b="1" dirty="0"/>
          </a:p>
          <a:p>
            <a:pPr algn="just"/>
            <a:endParaRPr lang="ar-EG" sz="2000" b="1" dirty="0" smtClean="0"/>
          </a:p>
          <a:p>
            <a:pPr algn="just"/>
            <a:endParaRPr lang="ar-EG" sz="2000" b="1" dirty="0"/>
          </a:p>
          <a:p>
            <a:pPr algn="just"/>
            <a:endParaRPr lang="ar-EG" sz="2000" b="1" dirty="0" smtClean="0"/>
          </a:p>
          <a:p>
            <a:pPr algn="just"/>
            <a:endParaRPr lang="ar-EG" sz="2000" b="1" dirty="0"/>
          </a:p>
          <a:p>
            <a:pPr algn="just"/>
            <a:endParaRPr lang="ar-EG" sz="2000" b="1" dirty="0" smtClean="0"/>
          </a:p>
          <a:p>
            <a:pPr algn="just"/>
            <a:endParaRPr lang="ar-EG" sz="2000" b="1" dirty="0"/>
          </a:p>
        </p:txBody>
      </p:sp>
    </p:spTree>
    <p:extLst>
      <p:ext uri="{BB962C8B-B14F-4D97-AF65-F5344CB8AC3E}">
        <p14:creationId xmlns:p14="http://schemas.microsoft.com/office/powerpoint/2010/main" val="3140217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95536" y="116632"/>
            <a:ext cx="8208912" cy="792088"/>
          </a:xfrm>
          <a:prstGeom prst="roundRect">
            <a:avLst/>
          </a:prstGeom>
        </p:spPr>
        <p:style>
          <a:lnRef idx="1">
            <a:schemeClr val="accent3"/>
          </a:lnRef>
          <a:fillRef idx="3">
            <a:schemeClr val="accent3"/>
          </a:fillRef>
          <a:effectRef idx="2">
            <a:schemeClr val="accent3"/>
          </a:effectRef>
          <a:fontRef idx="minor">
            <a:schemeClr val="lt1"/>
          </a:fontRef>
        </p:style>
        <p:txBody>
          <a:bodyPr rtlCol="1" anchor="ctr"/>
          <a:lstStyle/>
          <a:p>
            <a:pPr algn="ctr"/>
            <a:endParaRPr lang="ar-EG" sz="4000" b="1" dirty="0" smtClean="0">
              <a:solidFill>
                <a:srgbClr val="0000CC"/>
              </a:solidFill>
            </a:endParaRPr>
          </a:p>
          <a:p>
            <a:pPr algn="ctr"/>
            <a:r>
              <a:rPr lang="ar-EG" sz="4000" b="1" dirty="0" smtClean="0">
                <a:solidFill>
                  <a:srgbClr val="0000CC"/>
                </a:solidFill>
              </a:rPr>
              <a:t>تابع أساليب </a:t>
            </a:r>
            <a:r>
              <a:rPr lang="ar-EG" sz="4000" b="1" dirty="0">
                <a:solidFill>
                  <a:srgbClr val="0000CC"/>
                </a:solidFill>
              </a:rPr>
              <a:t>تعليم المعاقين </a:t>
            </a:r>
            <a:r>
              <a:rPr lang="ar-EG" sz="4000" b="1" dirty="0" smtClean="0">
                <a:solidFill>
                  <a:srgbClr val="0000CC"/>
                </a:solidFill>
              </a:rPr>
              <a:t>عقليا(القابلين للتعلم)</a:t>
            </a:r>
            <a:endParaRPr lang="ar-EG" sz="4000" b="1" dirty="0">
              <a:solidFill>
                <a:srgbClr val="0000CC"/>
              </a:solidFill>
            </a:endParaRPr>
          </a:p>
          <a:p>
            <a:pPr algn="ctr"/>
            <a:endParaRPr lang="ar-EG" sz="4000" b="1" dirty="0">
              <a:solidFill>
                <a:srgbClr val="0000CC"/>
              </a:solidFill>
            </a:endParaRPr>
          </a:p>
        </p:txBody>
      </p:sp>
      <p:sp>
        <p:nvSpPr>
          <p:cNvPr id="16" name="Rectangle 15"/>
          <p:cNvSpPr/>
          <p:nvPr/>
        </p:nvSpPr>
        <p:spPr>
          <a:xfrm>
            <a:off x="395536" y="1196752"/>
            <a:ext cx="6768752" cy="2232248"/>
          </a:xfrm>
          <a:prstGeom prst="rect">
            <a:avLst/>
          </a:prstGeom>
          <a:ln>
            <a:solidFill>
              <a:srgbClr val="002060"/>
            </a:solidFill>
          </a:ln>
        </p:spPr>
        <p:style>
          <a:lnRef idx="1">
            <a:schemeClr val="accent3"/>
          </a:lnRef>
          <a:fillRef idx="2">
            <a:schemeClr val="accent3"/>
          </a:fillRef>
          <a:effectRef idx="1">
            <a:schemeClr val="accent3"/>
          </a:effectRef>
          <a:fontRef idx="minor">
            <a:schemeClr val="dk1"/>
          </a:fontRef>
        </p:style>
        <p:txBody>
          <a:bodyPr rtlCol="1" anchor="ctr"/>
          <a:lstStyle/>
          <a:p>
            <a:pPr algn="ctr">
              <a:spcBef>
                <a:spcPts val="600"/>
              </a:spcBef>
            </a:pPr>
            <a:endParaRPr lang="ar-EG" sz="2000" b="1" dirty="0" smtClean="0"/>
          </a:p>
          <a:p>
            <a:pPr algn="just"/>
            <a:r>
              <a:rPr lang="ar-EG" sz="2000" b="1" dirty="0" smtClean="0"/>
              <a:t>    </a:t>
            </a:r>
            <a:r>
              <a:rPr lang="ar-EG" sz="2000" b="1" dirty="0"/>
              <a:t>تعتبر عملية تعديل السلوك بمثابة محو تعلم وإعادة تعلم، وتتضمن عملية تعديل السلوك غير المرغوب فيه، وذلك بالعمل على إطفاء هذا السلوك، وكذلك إعادة التعليم وإعادة التنظيم الإدراكي للمتعلم، وإعادة تنظيم سلوكه، والتعليم من جديد لأنماط سلوكية تحل محل الأنماط السلوكية التي محيت.</a:t>
            </a:r>
            <a:endParaRPr lang="en-US" sz="2000" b="1" dirty="0"/>
          </a:p>
          <a:p>
            <a:pPr algn="just"/>
            <a:r>
              <a:rPr lang="ar-EG" sz="2000" b="1" dirty="0" smtClean="0">
                <a:solidFill>
                  <a:srgbClr val="C00000"/>
                </a:solidFill>
              </a:rPr>
              <a:t>     ويرتبط </a:t>
            </a:r>
            <a:r>
              <a:rPr lang="ar-EG" sz="2000" b="1" dirty="0">
                <a:solidFill>
                  <a:srgbClr val="C00000"/>
                </a:solidFill>
              </a:rPr>
              <a:t>أسلوب التعليم المبني على تعديل السلوك بتنمية المهارات الحياتية لدى التلاميذ؛ وذلك لأن المهارات الحياتية عبارة عن سلوكيات إيجابية يسعى المنهج لتنميتها لدى التلاميذ؛ وتعديل السلوك غير المرغوب فيه.</a:t>
            </a:r>
            <a:endParaRPr lang="en-US" sz="2000" b="1" dirty="0">
              <a:solidFill>
                <a:srgbClr val="C00000"/>
              </a:solidFill>
            </a:endParaRPr>
          </a:p>
          <a:p>
            <a:pPr algn="ctr"/>
            <a:endParaRPr lang="ar-EG" sz="2000" b="1" dirty="0"/>
          </a:p>
        </p:txBody>
      </p:sp>
      <p:sp>
        <p:nvSpPr>
          <p:cNvPr id="17" name="Rectangle 16"/>
          <p:cNvSpPr/>
          <p:nvPr/>
        </p:nvSpPr>
        <p:spPr>
          <a:xfrm>
            <a:off x="395536" y="3573016"/>
            <a:ext cx="6768752" cy="2736304"/>
          </a:xfrm>
          <a:prstGeom prst="rect">
            <a:avLst/>
          </a:prstGeom>
          <a:ln>
            <a:solidFill>
              <a:srgbClr val="002060"/>
            </a:solidFill>
          </a:ln>
        </p:spPr>
        <p:style>
          <a:lnRef idx="1">
            <a:schemeClr val="accent3"/>
          </a:lnRef>
          <a:fillRef idx="2">
            <a:schemeClr val="accent3"/>
          </a:fillRef>
          <a:effectRef idx="1">
            <a:schemeClr val="accent3"/>
          </a:effectRef>
          <a:fontRef idx="minor">
            <a:schemeClr val="dk1"/>
          </a:fontRef>
        </p:style>
        <p:txBody>
          <a:bodyPr rtlCol="1" anchor="ctr"/>
          <a:lstStyle/>
          <a:p>
            <a:pPr algn="ctr">
              <a:spcBef>
                <a:spcPts val="600"/>
              </a:spcBef>
            </a:pPr>
            <a:endParaRPr lang="ar-EG" sz="2000" b="1" dirty="0" smtClean="0"/>
          </a:p>
          <a:p>
            <a:pPr algn="just"/>
            <a:r>
              <a:rPr lang="ar-EG" sz="2000" b="1" dirty="0" smtClean="0"/>
              <a:t>     </a:t>
            </a:r>
          </a:p>
          <a:p>
            <a:pPr algn="just"/>
            <a:endParaRPr lang="ar-EG" sz="2000" b="1" dirty="0"/>
          </a:p>
          <a:p>
            <a:pPr algn="just"/>
            <a:r>
              <a:rPr lang="ar-EG" sz="2000" b="1" dirty="0" smtClean="0"/>
              <a:t>    يوفر </a:t>
            </a:r>
            <a:r>
              <a:rPr lang="ar-EG" sz="2000" b="1" dirty="0">
                <a:solidFill>
                  <a:schemeClr val="tx1"/>
                </a:solidFill>
              </a:rPr>
              <a:t>التدريس القائم على استخدام الكمبيوتر </a:t>
            </a:r>
            <a:r>
              <a:rPr lang="ar-EG" sz="2000" b="1" dirty="0" smtClean="0"/>
              <a:t>خطوات </a:t>
            </a:r>
            <a:r>
              <a:rPr lang="ar-EG" sz="2000" b="1" dirty="0"/>
              <a:t>للتعلم يتم فيها تبسيط المادة وتقسيمها إلى أجزاء صغيرة يسهل تعلمها ، كما </a:t>
            </a:r>
            <a:r>
              <a:rPr lang="ar-EG" sz="2000" b="1" dirty="0" smtClean="0"/>
              <a:t>أنه </a:t>
            </a:r>
            <a:r>
              <a:rPr lang="ar-EG" sz="2000" b="1" dirty="0"/>
              <a:t>ي</a:t>
            </a:r>
            <a:r>
              <a:rPr lang="ar-EG" sz="2000" b="1" dirty="0" smtClean="0"/>
              <a:t>قدم </a:t>
            </a:r>
            <a:r>
              <a:rPr lang="ar-EG" sz="2000" b="1" dirty="0"/>
              <a:t>تغذية راجعة فورية تمثل تعزيزا للتلميذ إذا كانت إجاتاته صحيحة كما </a:t>
            </a:r>
            <a:r>
              <a:rPr lang="ar-EG" sz="2000" b="1" dirty="0" smtClean="0"/>
              <a:t>يقدم </a:t>
            </a:r>
            <a:r>
              <a:rPr lang="ar-EG" sz="2000" b="1" dirty="0"/>
              <a:t>له خطوة علاجية إذا كانت إجابته خطأ </a:t>
            </a:r>
            <a:r>
              <a:rPr lang="ar-EG" sz="2000" b="1" dirty="0" smtClean="0"/>
              <a:t>،</a:t>
            </a:r>
          </a:p>
          <a:p>
            <a:pPr algn="just"/>
            <a:r>
              <a:rPr lang="ar-EG" sz="2000" b="1" dirty="0"/>
              <a:t> </a:t>
            </a:r>
            <a:r>
              <a:rPr lang="ar-EG" sz="2000" b="1" dirty="0" smtClean="0"/>
              <a:t>    </a:t>
            </a:r>
            <a:r>
              <a:rPr lang="ar-EG" sz="2000" b="1" dirty="0" smtClean="0">
                <a:solidFill>
                  <a:srgbClr val="D60093"/>
                </a:solidFill>
              </a:rPr>
              <a:t>ويتضمن عدة </a:t>
            </a:r>
            <a:r>
              <a:rPr lang="ar-EG" sz="2000" b="1" dirty="0" smtClean="0">
                <a:solidFill>
                  <a:schemeClr val="tx1"/>
                </a:solidFill>
              </a:rPr>
              <a:t>استراتيجيات</a:t>
            </a:r>
            <a:r>
              <a:rPr lang="ar-EG" sz="2000" b="1" dirty="0" smtClean="0">
                <a:solidFill>
                  <a:srgbClr val="D60093"/>
                </a:solidFill>
              </a:rPr>
              <a:t> مثل:-: </a:t>
            </a:r>
            <a:r>
              <a:rPr lang="ar-EG" sz="2000" b="1" dirty="0">
                <a:solidFill>
                  <a:schemeClr val="tx1"/>
                </a:solidFill>
              </a:rPr>
              <a:t>إستراتيجية التدريب والتمرين </a:t>
            </a:r>
            <a:r>
              <a:rPr lang="ar-EG" sz="2000" b="1" dirty="0">
                <a:solidFill>
                  <a:srgbClr val="D60093"/>
                </a:solidFill>
              </a:rPr>
              <a:t>(</a:t>
            </a:r>
            <a:r>
              <a:rPr lang="en-US" sz="2000" b="1" dirty="0">
                <a:solidFill>
                  <a:srgbClr val="D60093"/>
                </a:solidFill>
              </a:rPr>
              <a:t>Drill &amp;Practice</a:t>
            </a:r>
            <a:r>
              <a:rPr lang="ar-EG" sz="2000" b="1" dirty="0">
                <a:solidFill>
                  <a:srgbClr val="D60093"/>
                </a:solidFill>
              </a:rPr>
              <a:t>)، و </a:t>
            </a:r>
            <a:r>
              <a:rPr lang="ar-EG" sz="2000" b="1" dirty="0">
                <a:solidFill>
                  <a:schemeClr val="tx1"/>
                </a:solidFill>
              </a:rPr>
              <a:t>إستراتيجية التدريس الخصوصي </a:t>
            </a:r>
            <a:r>
              <a:rPr lang="ar-EG" sz="2000" b="1" dirty="0">
                <a:solidFill>
                  <a:srgbClr val="D60093"/>
                </a:solidFill>
              </a:rPr>
              <a:t>(</a:t>
            </a:r>
            <a:r>
              <a:rPr lang="en-US" sz="2000" b="1" dirty="0">
                <a:solidFill>
                  <a:srgbClr val="D60093"/>
                </a:solidFill>
              </a:rPr>
              <a:t>Tutorial</a:t>
            </a:r>
            <a:r>
              <a:rPr lang="ar-EG" sz="2000" b="1" dirty="0">
                <a:solidFill>
                  <a:srgbClr val="D60093"/>
                </a:solidFill>
              </a:rPr>
              <a:t>) و </a:t>
            </a:r>
            <a:r>
              <a:rPr lang="ar-EG" sz="2000" b="1" dirty="0">
                <a:solidFill>
                  <a:schemeClr val="tx1"/>
                </a:solidFill>
              </a:rPr>
              <a:t>استراتيجيات الألعاب والمحاكاة</a:t>
            </a:r>
            <a:r>
              <a:rPr lang="ar-EG" sz="2000" b="1" dirty="0">
                <a:solidFill>
                  <a:srgbClr val="D60093"/>
                </a:solidFill>
              </a:rPr>
              <a:t>(</a:t>
            </a:r>
            <a:r>
              <a:rPr lang="en-US" sz="2000" b="1" dirty="0">
                <a:solidFill>
                  <a:srgbClr val="D60093"/>
                </a:solidFill>
              </a:rPr>
              <a:t>Games&amp; Simulation</a:t>
            </a:r>
            <a:r>
              <a:rPr lang="ar-EG" sz="2000" b="1" dirty="0">
                <a:solidFill>
                  <a:srgbClr val="D60093"/>
                </a:solidFill>
              </a:rPr>
              <a:t>) </a:t>
            </a:r>
            <a:r>
              <a:rPr lang="ar-EG" sz="2000" b="1" dirty="0">
                <a:solidFill>
                  <a:schemeClr val="tx1"/>
                </a:solidFill>
              </a:rPr>
              <a:t>وإستراتيجية حل المشكلات </a:t>
            </a:r>
            <a:r>
              <a:rPr lang="ar-EG" sz="2000" b="1" dirty="0">
                <a:solidFill>
                  <a:srgbClr val="D60093"/>
                </a:solidFill>
              </a:rPr>
              <a:t>(</a:t>
            </a:r>
            <a:r>
              <a:rPr lang="en-US" sz="2000" b="1" dirty="0">
                <a:solidFill>
                  <a:srgbClr val="D60093"/>
                </a:solidFill>
              </a:rPr>
              <a:t>Problem Solving</a:t>
            </a:r>
            <a:r>
              <a:rPr lang="ar-EG" sz="2000" b="1" dirty="0" smtClean="0">
                <a:solidFill>
                  <a:srgbClr val="D60093"/>
                </a:solidFill>
              </a:rPr>
              <a:t>).</a:t>
            </a:r>
          </a:p>
          <a:p>
            <a:pPr algn="just"/>
            <a:endParaRPr lang="ar-EG" sz="2000" b="1" dirty="0"/>
          </a:p>
          <a:p>
            <a:pPr algn="just"/>
            <a:endParaRPr lang="en-US" sz="2000" b="1" dirty="0"/>
          </a:p>
          <a:p>
            <a:pPr algn="ctr"/>
            <a:endParaRPr lang="ar-EG" sz="2000" b="1" dirty="0"/>
          </a:p>
        </p:txBody>
      </p:sp>
      <p:sp>
        <p:nvSpPr>
          <p:cNvPr id="18" name="Horizontal Scroll 17"/>
          <p:cNvSpPr/>
          <p:nvPr/>
        </p:nvSpPr>
        <p:spPr>
          <a:xfrm>
            <a:off x="7236296" y="908720"/>
            <a:ext cx="1656184" cy="2520280"/>
          </a:xfrm>
          <a:prstGeom prst="horizontalScroll">
            <a:avLst/>
          </a:prstGeom>
        </p:spPr>
        <p:style>
          <a:lnRef idx="1">
            <a:schemeClr val="accent5"/>
          </a:lnRef>
          <a:fillRef idx="3">
            <a:schemeClr val="accent5"/>
          </a:fillRef>
          <a:effectRef idx="2">
            <a:schemeClr val="accent5"/>
          </a:effectRef>
          <a:fontRef idx="minor">
            <a:schemeClr val="lt1"/>
          </a:fontRef>
        </p:style>
        <p:txBody>
          <a:bodyPr rtlCol="1" anchor="ctr"/>
          <a:lstStyle/>
          <a:p>
            <a:pPr algn="ctr"/>
            <a:endParaRPr lang="ar-EG" sz="2400" b="1" dirty="0" smtClean="0">
              <a:solidFill>
                <a:schemeClr val="tx1"/>
              </a:solidFill>
            </a:endParaRPr>
          </a:p>
          <a:p>
            <a:pPr algn="ctr"/>
            <a:r>
              <a:rPr lang="ar-EG" sz="2400" b="1" dirty="0" smtClean="0">
                <a:solidFill>
                  <a:schemeClr val="tx1"/>
                </a:solidFill>
              </a:rPr>
              <a:t>أسلوب </a:t>
            </a:r>
            <a:r>
              <a:rPr lang="ar-EG" sz="2400" b="1" dirty="0">
                <a:solidFill>
                  <a:schemeClr val="tx1"/>
                </a:solidFill>
              </a:rPr>
              <a:t>التعليم المبني على تعديل السلوك</a:t>
            </a:r>
            <a:endParaRPr lang="ar-EG" sz="2400" dirty="0">
              <a:ln>
                <a:solidFill>
                  <a:srgbClr val="0000CC"/>
                </a:solidFill>
              </a:ln>
              <a:solidFill>
                <a:schemeClr val="tx1"/>
              </a:solidFill>
            </a:endParaRPr>
          </a:p>
          <a:p>
            <a:pPr algn="ctr"/>
            <a:endParaRPr lang="ar-EG" dirty="0"/>
          </a:p>
        </p:txBody>
      </p:sp>
      <p:sp>
        <p:nvSpPr>
          <p:cNvPr id="19" name="Horizontal Scroll 18"/>
          <p:cNvSpPr/>
          <p:nvPr/>
        </p:nvSpPr>
        <p:spPr>
          <a:xfrm>
            <a:off x="7236296" y="3429000"/>
            <a:ext cx="1656184" cy="2880320"/>
          </a:xfrm>
          <a:prstGeom prst="horizontalScroll">
            <a:avLst/>
          </a:prstGeom>
        </p:spPr>
        <p:style>
          <a:lnRef idx="1">
            <a:schemeClr val="accent5"/>
          </a:lnRef>
          <a:fillRef idx="3">
            <a:schemeClr val="accent5"/>
          </a:fillRef>
          <a:effectRef idx="2">
            <a:schemeClr val="accent5"/>
          </a:effectRef>
          <a:fontRef idx="minor">
            <a:schemeClr val="lt1"/>
          </a:fontRef>
        </p:style>
        <p:txBody>
          <a:bodyPr rtlCol="1" anchor="ctr"/>
          <a:lstStyle/>
          <a:p>
            <a:pPr algn="ctr"/>
            <a:r>
              <a:rPr lang="ar-EG" sz="2400" b="1" dirty="0">
                <a:solidFill>
                  <a:schemeClr val="tx1"/>
                </a:solidFill>
              </a:rPr>
              <a:t>التدريس القائم على استخدام الكمبيوتر </a:t>
            </a:r>
          </a:p>
        </p:txBody>
      </p:sp>
    </p:spTree>
    <p:extLst>
      <p:ext uri="{BB962C8B-B14F-4D97-AF65-F5344CB8AC3E}">
        <p14:creationId xmlns:p14="http://schemas.microsoft.com/office/powerpoint/2010/main" val="2797652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1041</Words>
  <Application>Microsoft Office PowerPoint</Application>
  <PresentationFormat>On-screen Show (4:3)</PresentationFormat>
  <Paragraphs>150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 Unicode MS</vt:lpstr>
      <vt:lpstr>Arial</vt:lpstr>
      <vt:lpstr>Calibri</vt:lpstr>
      <vt:lpstr>Microsoft Sans Serif</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compusoft</dc:creator>
  <cp:lastModifiedBy>MAYSAAA AHMED</cp:lastModifiedBy>
  <cp:revision>50</cp:revision>
  <dcterms:created xsi:type="dcterms:W3CDTF">2020-03-17T18:22:16Z</dcterms:created>
  <dcterms:modified xsi:type="dcterms:W3CDTF">2020-03-19T13:25:40Z</dcterms:modified>
</cp:coreProperties>
</file>